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0"/>
  </p:notesMasterIdLst>
  <p:handoutMasterIdLst>
    <p:handoutMasterId r:id="rId51"/>
  </p:handoutMasterIdLst>
  <p:sldIdLst>
    <p:sldId id="1106" r:id="rId2"/>
    <p:sldId id="1556" r:id="rId3"/>
    <p:sldId id="1564" r:id="rId4"/>
    <p:sldId id="1303" r:id="rId5"/>
    <p:sldId id="11291" r:id="rId6"/>
    <p:sldId id="11538" r:id="rId7"/>
    <p:sldId id="11688" r:id="rId8"/>
    <p:sldId id="11293" r:id="rId9"/>
    <p:sldId id="1558" r:id="rId10"/>
    <p:sldId id="11833" r:id="rId11"/>
    <p:sldId id="11832" r:id="rId12"/>
    <p:sldId id="11751" r:id="rId13"/>
    <p:sldId id="11675" r:id="rId14"/>
    <p:sldId id="1453" r:id="rId15"/>
    <p:sldId id="11852" r:id="rId16"/>
    <p:sldId id="11741" r:id="rId17"/>
    <p:sldId id="11884" r:id="rId18"/>
    <p:sldId id="11794" r:id="rId19"/>
    <p:sldId id="11681" r:id="rId20"/>
    <p:sldId id="11682" r:id="rId21"/>
    <p:sldId id="11891" r:id="rId22"/>
    <p:sldId id="11885" r:id="rId23"/>
    <p:sldId id="11902" r:id="rId24"/>
    <p:sldId id="11798" r:id="rId25"/>
    <p:sldId id="11799" r:id="rId26"/>
    <p:sldId id="11801" r:id="rId27"/>
    <p:sldId id="11800" r:id="rId28"/>
    <p:sldId id="11886" r:id="rId29"/>
    <p:sldId id="11796" r:id="rId30"/>
    <p:sldId id="11803" r:id="rId31"/>
    <p:sldId id="11804" r:id="rId32"/>
    <p:sldId id="1117" r:id="rId33"/>
    <p:sldId id="1118" r:id="rId34"/>
    <p:sldId id="11887" r:id="rId35"/>
    <p:sldId id="11894" r:id="rId36"/>
    <p:sldId id="11892" r:id="rId37"/>
    <p:sldId id="11895" r:id="rId38"/>
    <p:sldId id="11897" r:id="rId39"/>
    <p:sldId id="11898" r:id="rId40"/>
    <p:sldId id="11899" r:id="rId41"/>
    <p:sldId id="11888" r:id="rId42"/>
    <p:sldId id="11889" r:id="rId43"/>
    <p:sldId id="572" r:id="rId44"/>
    <p:sldId id="575" r:id="rId45"/>
    <p:sldId id="11890" r:id="rId46"/>
    <p:sldId id="11901" r:id="rId47"/>
    <p:sldId id="11900" r:id="rId48"/>
    <p:sldId id="888" r:id="rId49"/>
  </p:sldIdLst>
  <p:sldSz cx="12192000" cy="6858000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 8" initials="A8" lastIdx="1" clrIdx="6"/>
  <p:cmAuthor id="1" name="Zhewei Wei" initials="ZW" lastIdx="25" clrIdx="0"/>
  <p:cmAuthor id="8" name="Author 9" initials="A9" lastIdx="1" clrIdx="7"/>
  <p:cmAuthor id="2" name="LENOVO" initials="L" lastIdx="1" clrIdx="1"/>
  <p:cmAuthor id="9" name="ep437" initials="e" lastIdx="1" clrIdx="8"/>
  <p:cmAuthor id="3" name="Author 4" initials="A4" lastIdx="1" clrIdx="2"/>
  <p:cmAuthor id="4" name="Author 5" initials="A5" lastIdx="1" clrIdx="3"/>
  <p:cmAuthor id="5" name="Author 6" initials="A6" lastIdx="1" clrIdx="4"/>
  <p:cmAuthor id="6" name="Author 7" initials="A7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07FD8"/>
    <a:srgbClr val="4D8FE5"/>
    <a:srgbClr val="80CCFF"/>
    <a:srgbClr val="66ADFF"/>
    <a:srgbClr val="3370CC"/>
    <a:srgbClr val="1A52B2"/>
    <a:srgbClr val="003399"/>
    <a:srgbClr val="663399"/>
    <a:srgbClr val="DCC9FF"/>
    <a:srgbClr val="AD8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9" autoAdjust="0"/>
    <p:restoredTop sz="78159" autoAdjust="0"/>
  </p:normalViewPr>
  <p:slideViewPr>
    <p:cSldViewPr>
      <p:cViewPr varScale="1">
        <p:scale>
          <a:sx n="100" d="100"/>
          <a:sy n="100" d="100"/>
        </p:scale>
        <p:origin x="1360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4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0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FBCCD8B8-93F4-4C70-A383-43DCA0CB6DC4}" type="datetimeFigureOut">
              <a:rPr lang="zh-CN" altLang="en-US"/>
              <a:pPr>
                <a:defRPr/>
              </a:pPr>
              <a:t>2024/9/27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EFD9F2D-5939-4EC6-AE7A-6788CECCF7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031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D94B953B-845D-4DE8-A66D-661AF37D9AFC}" type="datetimeFigureOut">
              <a:rPr lang="zh-CN" altLang="en-US"/>
              <a:pPr>
                <a:defRPr/>
              </a:pPr>
              <a:t>2024/9/27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DE6574-9F1F-4C27-A420-92E929B108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964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3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934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53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434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68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异构图广泛存在于我们的生活中，其具有多种节点类型和边类型。例如学术网络，节点分为作者、论文、会议等，边分为引用关系、发表关系等；社交网络节点分为用户、商品、服务等，边分为好友关系、购买关系等；电影网络节点分为观众、电影、影院等，边分为观影关系、放映关系等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针对这些异构图，如何从谱域设计一个有效的异构图卷积？这是一个自然的问题，当前没有工作从谱域进行完成的讨论。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46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根据谱域</a:t>
            </a:r>
            <a:r>
              <a:rPr kumimoji="1" lang="en-US" altLang="zh-CN" dirty="0"/>
              <a:t>GNN</a:t>
            </a:r>
            <a:r>
              <a:rPr kumimoji="1" lang="zh-CN" altLang="en-US" dirty="0"/>
              <a:t>在同构图上已有的研究工作，我们发现设计一个有效的谱域异构图卷积需要满足两个条件：</a:t>
            </a:r>
            <a:endParaRPr kumimoji="1" lang="en-US" altLang="zh-CN" dirty="0"/>
          </a:p>
          <a:p>
            <a:r>
              <a:rPr kumimoji="1" lang="zh-CN" altLang="en-US" dirty="0"/>
              <a:t>一、同构图上的谱域</a:t>
            </a:r>
            <a:r>
              <a:rPr kumimoji="1" lang="en-US" altLang="zh-CN" dirty="0"/>
              <a:t>GNN</a:t>
            </a:r>
            <a:r>
              <a:rPr kumimoji="1" lang="zh-CN" altLang="en-US" dirty="0"/>
              <a:t>理论上可以学习任意的图滤波器，如前面讲到的多项式近似操作。因此，异构图的图卷积也应该可以学习任意的异构图滤波器；</a:t>
            </a:r>
            <a:endParaRPr kumimoji="1" lang="en-US" altLang="zh-CN" dirty="0"/>
          </a:p>
          <a:p>
            <a:r>
              <a:rPr kumimoji="1" lang="zh-CN" altLang="en-US" dirty="0"/>
              <a:t>二、从图优化的角度，我们可以定义一个 </a:t>
            </a:r>
            <a:r>
              <a:rPr kumimoji="1" lang="en-US" altLang="zh-CN" dirty="0"/>
              <a:t>generalized</a:t>
            </a:r>
            <a:r>
              <a:rPr kumimoji="1" lang="zh-CN" altLang="en-US" dirty="0"/>
              <a:t> 优化问题，通过求解该问题，最终会得到异构图滤波器需要满足半正定约束。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现有</a:t>
            </a:r>
            <a:r>
              <a:rPr kumimoji="1" lang="en-US" altLang="zh-CN" dirty="0"/>
              <a:t>HGNN</a:t>
            </a:r>
            <a:r>
              <a:rPr kumimoji="1" lang="zh-CN" altLang="en-US" dirty="0"/>
              <a:t>都难以满足上面这两个看似简单的条件，</a:t>
            </a:r>
            <a:endParaRPr kumimoji="1" lang="en-US" altLang="zh-CN" dirty="0"/>
          </a:p>
          <a:p>
            <a:r>
              <a:rPr kumimoji="1" lang="zh-CN" altLang="en-US" dirty="0"/>
              <a:t>例如，该表格中的这些方法使用了一些多项式尝试近似异构图滤波器，但是它们仅仅是一些特例，不能够近似任意的多项式函数。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我们的目标是设计满足这两个条件的异构图卷积。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938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我们提出使用</a:t>
            </a:r>
            <a:r>
              <a:rPr kumimoji="1" lang="en-US" altLang="zh-CN" dirty="0"/>
              <a:t>positive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noncommutative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polynomials</a:t>
            </a:r>
            <a:r>
              <a:rPr kumimoji="1" lang="zh-CN" altLang="en-US" dirty="0"/>
              <a:t>来近似异构图滤波器。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click</a:t>
            </a:r>
            <a:r>
              <a:rPr kumimoji="1" lang="zh-CN" altLang="en-US" dirty="0"/>
              <a:t>）该多项式具有</a:t>
            </a:r>
            <a:r>
              <a:rPr kumimoji="1" lang="en-US" altLang="zh-CN" dirty="0"/>
              <a:t>sum of squares</a:t>
            </a:r>
            <a:r>
              <a:rPr kumimoji="1" lang="zh-CN" altLang="en-US" dirty="0"/>
              <a:t>的形式，这一形式保障了最终的输出一点是半正定的，</a:t>
            </a:r>
            <a:r>
              <a:rPr kumimoji="1" lang="en-US" altLang="zh-CN" dirty="0"/>
              <a:t>sum of squares</a:t>
            </a:r>
            <a:r>
              <a:rPr kumimoji="1" lang="zh-CN" altLang="en-US" dirty="0"/>
              <a:t>与半正定输出互为充分必要条件，于</a:t>
            </a:r>
            <a:r>
              <a:rPr kumimoji="1" lang="en-US" altLang="zh-CN" dirty="0"/>
              <a:t>2002</a:t>
            </a:r>
            <a:r>
              <a:rPr kumimoji="1" lang="zh-CN" altLang="en-US" dirty="0"/>
              <a:t>年</a:t>
            </a:r>
            <a:r>
              <a:rPr kumimoji="1" lang="en-US" altLang="zh-CN" dirty="0" err="1"/>
              <a:t>helton</a:t>
            </a:r>
            <a:r>
              <a:rPr kumimoji="1" lang="zh-CN" altLang="en-US" dirty="0"/>
              <a:t>提出。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具体来说，在该滤波器中，</a:t>
            </a:r>
            <a:r>
              <a:rPr kumimoji="1" lang="en-US" altLang="zh-CN" dirty="0"/>
              <a:t>A1,A2,…,AR</a:t>
            </a:r>
            <a:r>
              <a:rPr kumimoji="1" lang="zh-CN" altLang="en-US" dirty="0"/>
              <a:t>代表不同关系对应的邻接矩阵，例如下图所示</a:t>
            </a:r>
            <a:r>
              <a:rPr kumimoji="1" lang="en-US" altLang="zh-CN" dirty="0"/>
              <a:t>A1</a:t>
            </a:r>
            <a:r>
              <a:rPr kumimoji="1" lang="zh-CN" altLang="en-US" dirty="0"/>
              <a:t>代表</a:t>
            </a:r>
            <a:r>
              <a:rPr kumimoji="1" lang="en-US" altLang="zh-CN" dirty="0"/>
              <a:t>author</a:t>
            </a:r>
            <a:r>
              <a:rPr kumimoji="1" lang="zh-CN" altLang="en-US" dirty="0"/>
              <a:t>与</a:t>
            </a:r>
            <a:r>
              <a:rPr kumimoji="1" lang="en-US" altLang="zh-CN" dirty="0"/>
              <a:t>paper</a:t>
            </a:r>
            <a:r>
              <a:rPr kumimoji="1" lang="zh-CN" altLang="en-US" dirty="0"/>
              <a:t>之间的</a:t>
            </a:r>
            <a:r>
              <a:rPr kumimoji="1" lang="en-US" altLang="zh-CN" dirty="0"/>
              <a:t>write</a:t>
            </a:r>
            <a:r>
              <a:rPr kumimoji="1" lang="zh-CN" altLang="en-US" dirty="0"/>
              <a:t>关系。</a:t>
            </a:r>
            <a:br>
              <a:rPr kumimoji="1" lang="en-US" altLang="zh-CN" dirty="0"/>
            </a:br>
            <a:r>
              <a:rPr kumimoji="1" lang="en-US" altLang="zh-CN" dirty="0" err="1"/>
              <a:t>g_i</a:t>
            </a:r>
            <a:r>
              <a:rPr kumimoji="1" lang="zh-CN" altLang="en-US" dirty="0"/>
              <a:t>代表任意的多元多项式，其中的系数可以通过梯度下降进行学习。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下图展示了</a:t>
            </a:r>
            <a:r>
              <a:rPr kumimoji="1" lang="en-US" altLang="zh-CN" dirty="0"/>
              <a:t>PSHGCN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academic</a:t>
            </a:r>
            <a:r>
              <a:rPr kumimoji="1" lang="zh-CN" altLang="en-US" dirty="0"/>
              <a:t> 网络中的一个示例，首先我们根据不同的关系提取出对应的邻接矩阵，并进行正则处理，然后通过学习多项式</a:t>
            </a:r>
            <a:r>
              <a:rPr kumimoji="1" lang="en-US" altLang="zh-CN" dirty="0"/>
              <a:t>g</a:t>
            </a:r>
            <a:r>
              <a:rPr kumimoji="1" lang="zh-CN" altLang="en-US" dirty="0"/>
              <a:t>从而学习不同的异构图滤波器，基于该滤波器对节点的特征进行滤波，最后根据下游任务进行梯度回归进行训练。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083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在实验部分，我们首先进行节点分类实验来评估</a:t>
            </a:r>
            <a:r>
              <a:rPr kumimoji="1" lang="en-US" altLang="zh-CN" sz="1200" dirty="0"/>
              <a:t>PSHGCN</a:t>
            </a:r>
            <a:r>
              <a:rPr kumimoji="1" lang="zh-CN" altLang="en-US" sz="1200" dirty="0"/>
              <a:t>的性能。与这些基线相比，</a:t>
            </a:r>
            <a:r>
              <a:rPr kumimoji="1" lang="en-US" altLang="zh-CN" sz="1200" dirty="0"/>
              <a:t>PSHGCN</a:t>
            </a:r>
            <a:r>
              <a:rPr kumimoji="1" lang="zh-CN" altLang="en-US" sz="1200" dirty="0"/>
              <a:t>在四个数据集上的表现均优于它们。</a:t>
            </a:r>
            <a:endParaRPr kumimoji="1" lang="en" altLang="zh-CN" sz="10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99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然后，我们在两个数据集上进行了链接预测，</a:t>
            </a:r>
            <a:r>
              <a:rPr kumimoji="1" lang="en-US" altLang="zh-CN" dirty="0"/>
              <a:t>PSHGCN </a:t>
            </a:r>
            <a:r>
              <a:rPr kumimoji="1" lang="zh-CN" altLang="en-US" dirty="0"/>
              <a:t>表现出最佳性能，证明了其在链接预测任务上的有效性。此外，我们在具有数百万个节点和边的大型图 </a:t>
            </a:r>
            <a:r>
              <a:rPr kumimoji="1" lang="en-US" altLang="zh-CN" dirty="0" err="1"/>
              <a:t>ogbn</a:t>
            </a:r>
            <a:r>
              <a:rPr kumimoji="1" lang="en-US" altLang="zh-CN" dirty="0"/>
              <a:t>-mag </a:t>
            </a:r>
            <a:r>
              <a:rPr kumimoji="1" lang="zh-CN" altLang="en-US" dirty="0"/>
              <a:t>上进行了节点分类，结果表明了 </a:t>
            </a:r>
            <a:r>
              <a:rPr kumimoji="1" lang="en-US" altLang="zh-CN" dirty="0"/>
              <a:t>PSHGCN </a:t>
            </a:r>
            <a:r>
              <a:rPr kumimoji="1" lang="zh-CN" altLang="en-US" dirty="0"/>
              <a:t>的可扩展性。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38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953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38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959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458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附录部分有Per</a:t>
            </a:r>
            <a:r>
              <a:rPr lang="en-US" altLang="zh-CN" dirty="0" err="1"/>
              <a:t>plexity</a:t>
            </a:r>
            <a:r>
              <a:rPr lang="en-US" altLang="zh-CN" dirty="0"/>
              <a:t> </a:t>
            </a:r>
            <a:r>
              <a:rPr lang="en-CN" dirty="0"/>
              <a:t>PPL展示</a:t>
            </a:r>
            <a:r>
              <a:rPr lang="zh-CN" altLang="en-US" dirty="0"/>
              <a:t>，可以更好的刻画可读性，此处省略。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20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02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）也</a:t>
            </a:r>
            <a:r>
              <a:rPr lang="zh-CN" altLang="en-CN" dirty="0"/>
              <a:t>说明</a:t>
            </a:r>
            <a:r>
              <a:rPr lang="zh-CN" altLang="en-US" dirty="0"/>
              <a:t>，过去针对单一</a:t>
            </a:r>
            <a:r>
              <a:rPr lang="en-US" altLang="zh-CN" dirty="0"/>
              <a:t>embedding</a:t>
            </a:r>
            <a:r>
              <a:rPr lang="zh-CN" altLang="en-US" dirty="0"/>
              <a:t>的评估并不全面</a:t>
            </a:r>
            <a:br>
              <a:rPr lang="en-US" altLang="zh-CN" dirty="0"/>
            </a:br>
            <a:r>
              <a:rPr lang="en-US" altLang="zh-CN" dirty="0"/>
              <a:t>2</a:t>
            </a:r>
            <a:r>
              <a:rPr lang="zh-CN" altLang="en-US" dirty="0"/>
              <a:t>）中灰色部分，可以看作是两种面对</a:t>
            </a:r>
            <a:r>
              <a:rPr lang="en-US" altLang="zh-CN" dirty="0"/>
              <a:t>WTGIA</a:t>
            </a:r>
            <a:r>
              <a:rPr lang="zh-CN" altLang="en-US" dirty="0"/>
              <a:t>攻击时的防御效果。</a:t>
            </a:r>
            <a:r>
              <a:rPr lang="en-US" altLang="zh-CN" dirty="0"/>
              <a:t>(w/o </a:t>
            </a:r>
            <a:r>
              <a:rPr lang="en-US" altLang="zh-CN" dirty="0" err="1"/>
              <a:t>Nei</a:t>
            </a:r>
            <a:r>
              <a:rPr lang="en-US" altLang="zh-CN" dirty="0"/>
              <a:t>)</a:t>
            </a:r>
            <a:r>
              <a:rPr lang="zh-CN" altLang="en-US" dirty="0"/>
              <a:t>就是没有邻居</a:t>
            </a:r>
            <a:r>
              <a:rPr lang="en-US" altLang="zh-CN" dirty="0"/>
              <a:t>zero-shot</a:t>
            </a:r>
            <a:r>
              <a:rPr lang="zh-CN" altLang="en-US" dirty="0"/>
              <a:t>，</a:t>
            </a:r>
            <a:r>
              <a:rPr lang="en-US" altLang="zh-CN" dirty="0"/>
              <a:t>w </a:t>
            </a:r>
            <a:r>
              <a:rPr lang="en-US" altLang="zh-CN" dirty="0" err="1"/>
              <a:t>Nei</a:t>
            </a:r>
            <a:r>
              <a:rPr lang="zh-CN" altLang="en-US" dirty="0"/>
              <a:t>是加入邻居但是图被攻击。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2</a:t>
            </a:r>
            <a:r>
              <a:rPr lang="zh-CN" altLang="en-US" dirty="0"/>
              <a:t>）说明消息传播以外的框架实际上也应该在</a:t>
            </a:r>
            <a:r>
              <a:rPr lang="en-US" altLang="zh-CN" dirty="0"/>
              <a:t>evaluate GIA</a:t>
            </a:r>
            <a:r>
              <a:rPr lang="zh-CN" altLang="en-US" dirty="0"/>
              <a:t>时被考虑，特别是大模型出来了以后</a:t>
            </a:r>
            <a:br>
              <a:rPr lang="en-US" altLang="zh-CN" dirty="0"/>
            </a:br>
            <a:br>
              <a:rPr lang="en-CN" dirty="0"/>
            </a:br>
            <a:r>
              <a:rPr lang="en-CN" dirty="0"/>
              <a:t>如何解决这些防御方的手段</a:t>
            </a:r>
            <a:r>
              <a:rPr lang="zh-CN" altLang="en-US" dirty="0"/>
              <a:t>，更好更合理地设计攻防策略会是值得研究的</a:t>
            </a:r>
            <a:r>
              <a:rPr lang="en-US" altLang="zh-CN" dirty="0"/>
              <a:t>future direction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214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87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35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811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363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05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589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606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30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379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487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92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477964" y="2996952"/>
            <a:ext cx="8026400" cy="1656184"/>
          </a:xfrm>
        </p:spPr>
        <p:txBody>
          <a:bodyPr/>
          <a:lstStyle>
            <a:lvl1pPr algn="ctr">
              <a:defRPr sz="3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4506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85751" y="115888"/>
            <a:ext cx="11430000" cy="64563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7376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219" y="115888"/>
            <a:ext cx="9810819" cy="11287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53285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601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15888"/>
            <a:ext cx="109728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12875"/>
            <a:ext cx="5384800" cy="47529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12875"/>
            <a:ext cx="5384800" cy="23002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865564"/>
            <a:ext cx="53848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9121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15888"/>
            <a:ext cx="109728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412875"/>
            <a:ext cx="10972800" cy="475297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5216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25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527051" y="115888"/>
            <a:ext cx="109728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412875"/>
            <a:ext cx="53848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12875"/>
            <a:ext cx="53848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865564"/>
            <a:ext cx="53848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7600" y="3865564"/>
            <a:ext cx="53848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432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15888"/>
            <a:ext cx="109728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12875"/>
            <a:ext cx="53848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12875"/>
            <a:ext cx="53848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400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796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4500" y="115888"/>
            <a:ext cx="9620251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5751" y="1412876"/>
            <a:ext cx="561340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02351" y="1412876"/>
            <a:ext cx="561340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149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436311" y="258097"/>
            <a:ext cx="9620249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61366"/>
            <a:ext cx="114300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11377084" y="6546850"/>
            <a:ext cx="10160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519FEAF4-E7F3-47F3-9FA8-92F000B03308}" type="slidenum">
              <a:rPr lang="en-US" altLang="zh-CN" sz="1600" b="0" smtClean="0">
                <a:solidFill>
                  <a:schemeClr val="bg2"/>
                </a:solidFill>
                <a:latin typeface="Arial Black" panose="020B0A04020102020204" pitchFamily="34" charset="0"/>
              </a:rPr>
              <a:pPr algn="ctr" eaLnBrk="1" hangingPunct="1">
                <a:defRPr/>
              </a:pPr>
              <a:t>‹#›</a:t>
            </a:fld>
            <a:endParaRPr lang="en-US" altLang="zh-CN" sz="1600" b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925" y="980728"/>
            <a:ext cx="10293705" cy="45719"/>
          </a:xfrm>
          <a:prstGeom prst="rect">
            <a:avLst/>
          </a:prstGeom>
          <a:solidFill>
            <a:srgbClr val="02367B"/>
          </a:solidFill>
          <a:ln>
            <a:solidFill>
              <a:sysClr val="windowText" lastClr="000000">
                <a:lumMod val="95000"/>
                <a:lumOff val="5000"/>
              </a:sys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1036" name="Picture 12" descr="http://upload.univs.cn/2012/1012/1350027363463.jpg"/>
          <p:cNvPicPr>
            <a:picLocks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0" y="236338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317" r:id="rId1"/>
    <p:sldLayoutId id="2147488308" r:id="rId2"/>
    <p:sldLayoutId id="2147488309" r:id="rId3"/>
    <p:sldLayoutId id="2147488310" r:id="rId4"/>
    <p:sldLayoutId id="2147488311" r:id="rId5"/>
    <p:sldLayoutId id="2147488312" r:id="rId6"/>
    <p:sldLayoutId id="2147488313" r:id="rId7"/>
    <p:sldLayoutId id="2147488314" r:id="rId8"/>
    <p:sldLayoutId id="2147488315" r:id="rId9"/>
    <p:sldLayoutId id="2147488316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2407B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D94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黑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黑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黑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黑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gl.ai/en/latest/tutorials/models/4_old_wines/7_transformer.html" TargetMode="External"/><Relationship Id="rId13" Type="http://schemas.openxmlformats.org/officeDocument/2006/relationships/image" Target="../media/image35.png"/><Relationship Id="rId3" Type="http://schemas.openxmlformats.org/officeDocument/2006/relationships/tags" Target="../tags/tag3.xml"/><Relationship Id="rId7" Type="http://schemas.openxmlformats.org/officeDocument/2006/relationships/hyperlink" Target="https://graphdeeplearning.github.io/files/transformers-are-gnns-slides.pdf" TargetMode="External"/><Relationship Id="rId12" Type="http://schemas.openxmlformats.org/officeDocument/2006/relationships/image" Target="../media/image3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0.gif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2.png"/><Relationship Id="rId4" Type="http://schemas.openxmlformats.org/officeDocument/2006/relationships/tags" Target="../tags/tag4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51.svg"/><Relationship Id="rId4" Type="http://schemas.openxmlformats.org/officeDocument/2006/relationships/image" Target="../media/image381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1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10" Type="http://schemas.openxmlformats.org/officeDocument/2006/relationships/image" Target="../media/image8.png"/><Relationship Id="rId4" Type="http://schemas.openxmlformats.org/officeDocument/2006/relationships/image" Target="../media/image76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01.png"/><Relationship Id="rId5" Type="http://schemas.openxmlformats.org/officeDocument/2006/relationships/image" Target="../media/image1010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03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fif"/><Relationship Id="rId13" Type="http://schemas.openxmlformats.org/officeDocument/2006/relationships/image" Target="../media/image136.jpeg"/><Relationship Id="rId18" Type="http://schemas.openxmlformats.org/officeDocument/2006/relationships/image" Target="../media/image142.jpeg"/><Relationship Id="rId26" Type="http://schemas.openxmlformats.org/officeDocument/2006/relationships/image" Target="../media/image150.png"/><Relationship Id="rId3" Type="http://schemas.openxmlformats.org/officeDocument/2006/relationships/image" Target="../media/image126.png"/><Relationship Id="rId21" Type="http://schemas.openxmlformats.org/officeDocument/2006/relationships/image" Target="../media/image145.jpeg"/><Relationship Id="rId7" Type="http://schemas.openxmlformats.org/officeDocument/2006/relationships/image" Target="../media/image130.jpeg"/><Relationship Id="rId12" Type="http://schemas.openxmlformats.org/officeDocument/2006/relationships/image" Target="../media/image135.jpe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39.jpeg"/><Relationship Id="rId20" Type="http://schemas.openxmlformats.org/officeDocument/2006/relationships/image" Target="../media/image144.jpe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11" Type="http://schemas.openxmlformats.org/officeDocument/2006/relationships/image" Target="../media/image134.jpeg"/><Relationship Id="rId24" Type="http://schemas.openxmlformats.org/officeDocument/2006/relationships/image" Target="../media/image148.jpeg"/><Relationship Id="rId5" Type="http://schemas.openxmlformats.org/officeDocument/2006/relationships/image" Target="../media/image128.jpeg"/><Relationship Id="rId15" Type="http://schemas.openxmlformats.org/officeDocument/2006/relationships/image" Target="../media/image138.jpeg"/><Relationship Id="rId23" Type="http://schemas.openxmlformats.org/officeDocument/2006/relationships/image" Target="../media/image147.jpeg"/><Relationship Id="rId28" Type="http://schemas.openxmlformats.org/officeDocument/2006/relationships/image" Target="../media/image152.png"/><Relationship Id="rId10" Type="http://schemas.openxmlformats.org/officeDocument/2006/relationships/image" Target="../media/image133.jpeg"/><Relationship Id="rId19" Type="http://schemas.openxmlformats.org/officeDocument/2006/relationships/image" Target="../media/image143.jpeg"/><Relationship Id="rId31" Type="http://schemas.openxmlformats.org/officeDocument/2006/relationships/image" Target="../media/image155.png"/><Relationship Id="rId4" Type="http://schemas.openxmlformats.org/officeDocument/2006/relationships/image" Target="../media/image127.jpeg"/><Relationship Id="rId9" Type="http://schemas.openxmlformats.org/officeDocument/2006/relationships/image" Target="../media/image132.jpeg"/><Relationship Id="rId14" Type="http://schemas.openxmlformats.org/officeDocument/2006/relationships/image" Target="../media/image137.jpeg"/><Relationship Id="rId22" Type="http://schemas.openxmlformats.org/officeDocument/2006/relationships/image" Target="../media/image146.jpe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26.gif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3" descr="ppt_header2.jpg">
            <a:extLst>
              <a:ext uri="{FF2B5EF4-FFF2-40B4-BE49-F238E27FC236}">
                <a16:creationId xmlns:a16="http://schemas.microsoft.com/office/drawing/2014/main" id="{E5C77243-5926-E84F-897F-543467E8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843806"/>
            <a:ext cx="13368808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7ABDECD3-43FF-014D-93C9-3C727D9CE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7871" y="1982433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800" kern="0" dirty="0">
                <a:solidFill>
                  <a:schemeClr val="bg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图机器学习</a:t>
            </a:r>
          </a:p>
        </p:txBody>
      </p:sp>
      <p:sp>
        <p:nvSpPr>
          <p:cNvPr id="13" name="副标题 2">
            <a:extLst>
              <a:ext uri="{FF2B5EF4-FFF2-40B4-BE49-F238E27FC236}">
                <a16:creationId xmlns:a16="http://schemas.microsoft.com/office/drawing/2014/main" id="{6F1EAB8D-DB7C-4C46-B7D1-81EB88655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090" y="4073093"/>
            <a:ext cx="3141562" cy="72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zh-CN" altLang="en-US" sz="3600" kern="0" dirty="0">
                <a:solidFill>
                  <a:schemeClr val="accent1">
                    <a:lumMod val="2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魏哲巍</a:t>
            </a:r>
            <a:endParaRPr lang="en-US" altLang="zh-CN" sz="3600" kern="0" dirty="0">
              <a:solidFill>
                <a:schemeClr val="accent1">
                  <a:lumMod val="2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5" name="图片 14" descr="ruclogo.jpg">
            <a:extLst>
              <a:ext uri="{FF2B5EF4-FFF2-40B4-BE49-F238E27FC236}">
                <a16:creationId xmlns:a16="http://schemas.microsoft.com/office/drawing/2014/main" id="{9359ADB4-A18A-1442-AACE-B7F5C68CD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9336" y="301580"/>
            <a:ext cx="4218870" cy="10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副标题 2">
            <a:extLst>
              <a:ext uri="{FF2B5EF4-FFF2-40B4-BE49-F238E27FC236}">
                <a16:creationId xmlns:a16="http://schemas.microsoft.com/office/drawing/2014/main" id="{112A9148-9F2B-BB4C-9BF3-8E7364287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5695" y="4986264"/>
            <a:ext cx="3140610" cy="72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zh-CN" altLang="en-US" sz="3600" kern="0" dirty="0">
                <a:solidFill>
                  <a:schemeClr val="accent1">
                    <a:lumMod val="2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中国人民大学</a:t>
            </a:r>
            <a:endParaRPr lang="en-US" altLang="zh-CN" sz="3600" kern="0" dirty="0">
              <a:solidFill>
                <a:schemeClr val="accent1">
                  <a:lumMod val="2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8F6318-514F-A946-85D5-A8956FF02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55" y="388022"/>
            <a:ext cx="4523109" cy="8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3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0D063-1FCA-08A0-D75B-44ABAAE7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图机器学习的应用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B83DD6-B6FA-41F6-26E6-FCF17B68D6A1}"/>
              </a:ext>
            </a:extLst>
          </p:cNvPr>
          <p:cNvSpPr txBox="1"/>
          <p:nvPr/>
        </p:nvSpPr>
        <p:spPr>
          <a:xfrm>
            <a:off x="456258" y="4861837"/>
            <a:ext cx="3862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/>
              <a:t>DeepMind</a:t>
            </a:r>
            <a:r>
              <a:rPr kumimoji="1" lang="zh-CN" altLang="en-US" sz="1800" dirty="0"/>
              <a:t>提出</a:t>
            </a:r>
            <a:r>
              <a:rPr kumimoji="1" lang="en" altLang="zh-CN" sz="1800" dirty="0" err="1">
                <a:solidFill>
                  <a:srgbClr val="FF0000"/>
                </a:solidFill>
              </a:rPr>
              <a:t>GraphCast</a:t>
            </a:r>
            <a:r>
              <a:rPr kumimoji="1" lang="en" altLang="zh-CN" sz="1800" dirty="0"/>
              <a:t>: 1</a:t>
            </a:r>
            <a:r>
              <a:rPr kumimoji="1" lang="zh-CN" altLang="en-US" sz="1800" dirty="0"/>
              <a:t>分钟高精度预测</a:t>
            </a:r>
            <a:r>
              <a:rPr kumimoji="1" lang="en-US" altLang="zh-CN" sz="1800" dirty="0"/>
              <a:t>10</a:t>
            </a:r>
            <a:r>
              <a:rPr kumimoji="1" lang="zh-CN" altLang="en-US" sz="1800" dirty="0"/>
              <a:t>天全球天气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[Science’2023]</a:t>
            </a:r>
            <a:endParaRPr kumimoji="1" lang="zh-CN" altLang="en-US" sz="1800" b="0" dirty="0">
              <a:latin typeface="Arial Unicode MS" panose="020B0604020202020204" pitchFamily="34" charset="-128"/>
              <a:ea typeface="黑体" panose="02010609060101010101" pitchFamily="49" charset="-122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81C94DA6-B273-103B-04E9-8EE5BF27C833}"/>
              </a:ext>
            </a:extLst>
          </p:cNvPr>
          <p:cNvSpPr txBox="1"/>
          <p:nvPr/>
        </p:nvSpPr>
        <p:spPr>
          <a:xfrm>
            <a:off x="1216968" y="4319713"/>
            <a:ext cx="2341239" cy="462563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天气预测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37FFCD-E460-499C-1E78-DA11F6355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0"/>
          <a:stretch/>
        </p:blipFill>
        <p:spPr bwMode="auto">
          <a:xfrm>
            <a:off x="4943872" y="2105458"/>
            <a:ext cx="2939112" cy="21366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FA70B5-03E0-3086-40DE-98F437E1822E}"/>
              </a:ext>
            </a:extLst>
          </p:cNvPr>
          <p:cNvSpPr txBox="1"/>
          <p:nvPr/>
        </p:nvSpPr>
        <p:spPr>
          <a:xfrm>
            <a:off x="5441021" y="4319712"/>
            <a:ext cx="2341239" cy="462563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药物研发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D490E6-EBCC-9656-8CA2-8D9AF8FF2397}"/>
              </a:ext>
            </a:extLst>
          </p:cNvPr>
          <p:cNvSpPr txBox="1"/>
          <p:nvPr/>
        </p:nvSpPr>
        <p:spPr>
          <a:xfrm>
            <a:off x="4425390" y="4859844"/>
            <a:ext cx="4372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PCQM4Mv2:</a:t>
            </a:r>
            <a:r>
              <a:rPr kumimoji="1" lang="zh-CN" altLang="en-US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 </a:t>
            </a:r>
            <a:r>
              <a:rPr kumimoji="1" lang="zh-CN" altLang="e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利用</a:t>
            </a:r>
            <a:r>
              <a:rPr kumimoji="1" lang="en-US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GNN</a:t>
            </a:r>
            <a:r>
              <a:rPr kumimoji="1" lang="zh-CN" altLang="en-US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进行大规模分子性质预测</a:t>
            </a:r>
            <a:r>
              <a:rPr kumimoji="1" lang="en-US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.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[KDD Cup’2021,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NeurIPS</a:t>
            </a:r>
            <a:r>
              <a:rPr lang="en-US" altLang="zh-CN" sz="1800" dirty="0">
                <a:solidFill>
                  <a:srgbClr val="0070C0"/>
                </a:solidFill>
                <a:cs typeface="Times New Roman" panose="02020603050405020304" pitchFamily="18" charset="0"/>
              </a:rPr>
              <a:t>’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2022]</a:t>
            </a:r>
            <a:endParaRPr kumimoji="1" lang="zh-CN" altLang="en-US" sz="1800" b="0" dirty="0">
              <a:latin typeface="Arial Unicode MS" panose="020B0604020202020204" pitchFamily="34" charset="-128"/>
              <a:ea typeface="黑体" panose="02010609060101010101" pitchFamily="49" charset="-122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ACEE223-1308-D845-F49B-37F489AB2053}"/>
              </a:ext>
            </a:extLst>
          </p:cNvPr>
          <p:cNvSpPr txBox="1"/>
          <p:nvPr/>
        </p:nvSpPr>
        <p:spPr>
          <a:xfrm>
            <a:off x="9136049" y="4319712"/>
            <a:ext cx="2341239" cy="462563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数据库学习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A6A925-7877-DCF9-897D-FC319F830B61}"/>
              </a:ext>
            </a:extLst>
          </p:cNvPr>
          <p:cNvSpPr txBox="1"/>
          <p:nvPr/>
        </p:nvSpPr>
        <p:spPr>
          <a:xfrm>
            <a:off x="8736224" y="4850184"/>
            <a:ext cx="3140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利用</a:t>
            </a:r>
            <a:r>
              <a:rPr kumimoji="1" lang="en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GNN</a:t>
            </a:r>
            <a:r>
              <a:rPr kumimoji="1" lang="zh-CN" altLang="en-US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学习数据库多表关系并进行预测</a:t>
            </a:r>
            <a:r>
              <a:rPr kumimoji="1" lang="en-US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. </a:t>
            </a:r>
            <a:endParaRPr kumimoji="1" lang="zh-CN" altLang="en-US" sz="1800" b="0" dirty="0">
              <a:latin typeface="Arial Unicode MS" panose="020B0604020202020204" pitchFamily="34" charset="-128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448781-0E65-BA30-548B-FD6929B8F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64" y="1673443"/>
            <a:ext cx="4189612" cy="26440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6" descr="图片">
            <a:extLst>
              <a:ext uri="{FF2B5EF4-FFF2-40B4-BE49-F238E27FC236}">
                <a16:creationId xmlns:a16="http://schemas.microsoft.com/office/drawing/2014/main" id="{0A0CA292-4004-8C57-BFBB-DC47FF4D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r="6328" b="30586"/>
          <a:stretch/>
        </p:blipFill>
        <p:spPr bwMode="auto">
          <a:xfrm>
            <a:off x="8112224" y="1843717"/>
            <a:ext cx="3965066" cy="23708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25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Transformer as a Graph Neural Network — DGL 0.8.2post1 documentation">
            <a:extLst>
              <a:ext uri="{FF2B5EF4-FFF2-40B4-BE49-F238E27FC236}">
                <a16:creationId xmlns:a16="http://schemas.microsoft.com/office/drawing/2014/main" id="{35CB17A6-2928-F476-B48D-5325186F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60" y="2220344"/>
            <a:ext cx="3666558" cy="274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413ED4-7853-99D4-BCA5-802E836C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图机器学习的应用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E03A7A-1027-9C5F-CA06-CE03F65FECCC}"/>
              </a:ext>
            </a:extLst>
          </p:cNvPr>
          <p:cNvSpPr txBox="1"/>
          <p:nvPr/>
        </p:nvSpPr>
        <p:spPr>
          <a:xfrm>
            <a:off x="456258" y="5302949"/>
            <a:ext cx="3862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推荐系统中的大部分数据适合使用</a:t>
            </a:r>
            <a:r>
              <a:rPr kumimoji="1" lang="en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GNN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[ICLR’2023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杰出论文奖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1" lang="zh-CN" altLang="en-US" sz="1800" b="0" dirty="0">
              <a:latin typeface="Arial Unicode MS" panose="020B0604020202020204" pitchFamily="34" charset="-128"/>
              <a:ea typeface="黑体" panose="02010609060101010101" pitchFamily="49" charset="-122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4B2E60ED-0F98-0014-24B0-FAE089773468}"/>
              </a:ext>
            </a:extLst>
          </p:cNvPr>
          <p:cNvSpPr txBox="1"/>
          <p:nvPr/>
        </p:nvSpPr>
        <p:spPr>
          <a:xfrm>
            <a:off x="1216968" y="4760825"/>
            <a:ext cx="2341239" cy="462563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GNN</a:t>
            </a:r>
            <a:r>
              <a:rPr lang="zh-CN" altLang="en-US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与图算法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C381006A-8AEA-B0A3-239A-1DF2F6FEF800}"/>
              </a:ext>
            </a:extLst>
          </p:cNvPr>
          <p:cNvSpPr txBox="1"/>
          <p:nvPr/>
        </p:nvSpPr>
        <p:spPr>
          <a:xfrm>
            <a:off x="4930263" y="4760824"/>
            <a:ext cx="3188729" cy="462563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GNN+ Transformer</a:t>
            </a:r>
            <a:endParaRPr lang="zh-CN" altLang="en-US" sz="2406" dirty="0">
              <a:solidFill>
                <a:srgbClr val="0070C0"/>
              </a:solidFill>
              <a:latin typeface="Corbel" panose="020B0503020204020204" pitchFamily="34" charset="0"/>
              <a:ea typeface="黑体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8BE6CB-7EE3-F7DD-42D8-F8A8A8CE62ED}"/>
              </a:ext>
            </a:extLst>
          </p:cNvPr>
          <p:cNvSpPr txBox="1"/>
          <p:nvPr/>
        </p:nvSpPr>
        <p:spPr>
          <a:xfrm>
            <a:off x="4425389" y="5302949"/>
            <a:ext cx="437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Transformer</a:t>
            </a:r>
            <a:r>
              <a:rPr kumimoji="1" lang="zh-CN" altLang="en-US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是一种图神经网络</a:t>
            </a:r>
            <a:r>
              <a:rPr kumimoji="1" lang="en-US" altLang="zh-CN" sz="1800" b="0" baseline="30000" dirty="0">
                <a:latin typeface="Arial Unicode MS" panose="020B0604020202020204" pitchFamily="34" charset="-128"/>
                <a:ea typeface="黑体" panose="02010609060101010101" pitchFamily="49" charset="-122"/>
              </a:rPr>
              <a:t>[1,2]</a:t>
            </a:r>
            <a:r>
              <a:rPr kumimoji="1" lang="en-US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.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BF16DEB-1797-7125-F3B1-67DD6268802C}"/>
              </a:ext>
            </a:extLst>
          </p:cNvPr>
          <p:cNvSpPr txBox="1"/>
          <p:nvPr/>
        </p:nvSpPr>
        <p:spPr>
          <a:xfrm>
            <a:off x="9136049" y="4760824"/>
            <a:ext cx="2341239" cy="462563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GNN+CV</a:t>
            </a:r>
            <a:endParaRPr lang="zh-CN" altLang="en-US" sz="2406" dirty="0">
              <a:solidFill>
                <a:srgbClr val="0070C0"/>
              </a:solidFill>
              <a:latin typeface="Corbel" panose="020B0503020204020204" pitchFamily="34" charset="0"/>
              <a:ea typeface="黑体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F864A5-7E4B-1CF3-EFC8-C4FB02DFFB0A}"/>
              </a:ext>
            </a:extLst>
          </p:cNvPr>
          <p:cNvSpPr txBox="1"/>
          <p:nvPr/>
        </p:nvSpPr>
        <p:spPr>
          <a:xfrm>
            <a:off x="8473388" y="5223387"/>
            <a:ext cx="3666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Vision GNN</a:t>
            </a:r>
            <a:r>
              <a:rPr kumimoji="1" lang="zh-CN" altLang="en-US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使用图神经网络作为</a:t>
            </a:r>
            <a:r>
              <a:rPr kumimoji="1" lang="en-US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CV</a:t>
            </a:r>
            <a:r>
              <a:rPr kumimoji="1" lang="zh-CN" altLang="en-US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的</a:t>
            </a:r>
            <a:r>
              <a:rPr kumimoji="1" lang="en-US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Backbone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[NeurIPS’2022]</a:t>
            </a:r>
            <a:r>
              <a:rPr kumimoji="1" lang="en-US" altLang="zh-CN" sz="1800" b="0" dirty="0">
                <a:latin typeface="Arial Unicode MS" panose="020B0604020202020204" pitchFamily="34" charset="-128"/>
                <a:ea typeface="黑体" panose="02010609060101010101" pitchFamily="49" charset="-122"/>
              </a:rPr>
              <a:t>. </a:t>
            </a:r>
            <a:endParaRPr kumimoji="1" lang="zh-CN" altLang="en-US" sz="1800" b="0" dirty="0">
              <a:latin typeface="Arial Unicode MS" panose="020B0604020202020204" pitchFamily="34" charset="-128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AEFA5C-191B-B5E5-7E31-08CB79B194BD}"/>
              </a:ext>
            </a:extLst>
          </p:cNvPr>
          <p:cNvSpPr txBox="1"/>
          <p:nvPr/>
        </p:nvSpPr>
        <p:spPr>
          <a:xfrm>
            <a:off x="510866" y="6396335"/>
            <a:ext cx="6198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u="sng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zh-CN" altLang="en-US" sz="1200" b="0" u="sng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https://graphdeeplearning.github.io/files/transformers-are-gnns-slides.pdf</a:t>
            </a:r>
            <a:endParaRPr lang="en-US" altLang="zh-CN" sz="1200" b="0" u="sng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en" altLang="zh-CN" sz="1200" b="0" u="sng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https://docs.dgl.ai/en/latest/tutorials/models/4_old_wines/7_transformer.html</a:t>
            </a:r>
            <a:endParaRPr lang="en-US" altLang="zh-CN" sz="1200" b="0" u="sng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7D732E-D273-16E2-0DCC-C11C59F69A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91" y="2338621"/>
            <a:ext cx="3254220" cy="125919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A8385C4-BCB0-A149-4DE4-A95540E11F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91" y="3752081"/>
            <a:ext cx="3254220" cy="91892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CB19995-64E4-C991-FAF9-91A106D36BCB}"/>
              </a:ext>
            </a:extLst>
          </p:cNvPr>
          <p:cNvGrpSpPr/>
          <p:nvPr/>
        </p:nvGrpSpPr>
        <p:grpSpPr>
          <a:xfrm>
            <a:off x="337576" y="1503038"/>
            <a:ext cx="3981340" cy="1257894"/>
            <a:chOff x="1886804" y="2451602"/>
            <a:chExt cx="3981340" cy="1257894"/>
          </a:xfrm>
        </p:grpSpPr>
        <p:pic>
          <p:nvPicPr>
            <p:cNvPr id="4" name="图片 6">
              <a:extLst>
                <a:ext uri="{FF2B5EF4-FFF2-40B4-BE49-F238E27FC236}">
                  <a16:creationId xmlns:a16="http://schemas.microsoft.com/office/drawing/2014/main" id="{7F555A56-B77F-37EC-A3D7-6DBB6C74665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11"/>
            <a:srcRect t="6846" b="-1248"/>
            <a:stretch/>
          </p:blipFill>
          <p:spPr>
            <a:xfrm>
              <a:off x="1886804" y="2451602"/>
              <a:ext cx="2172072" cy="1257893"/>
            </a:xfrm>
            <a:prstGeom prst="rect">
              <a:avLst/>
            </a:prstGeom>
          </p:spPr>
        </p:pic>
        <p:pic>
          <p:nvPicPr>
            <p:cNvPr id="7" name="图片 7">
              <a:extLst>
                <a:ext uri="{FF2B5EF4-FFF2-40B4-BE49-F238E27FC236}">
                  <a16:creationId xmlns:a16="http://schemas.microsoft.com/office/drawing/2014/main" id="{53140283-93E9-DAEA-195C-18468BF3BF1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23912" y="2451603"/>
              <a:ext cx="2044232" cy="1257893"/>
            </a:xfrm>
            <a:prstGeom prst="rect">
              <a:avLst/>
            </a:prstGeom>
          </p:spPr>
        </p:pic>
      </p:grpSp>
      <p:grpSp>
        <p:nvGrpSpPr>
          <p:cNvPr id="9" name="组合 13">
            <a:extLst>
              <a:ext uri="{FF2B5EF4-FFF2-40B4-BE49-F238E27FC236}">
                <a16:creationId xmlns:a16="http://schemas.microsoft.com/office/drawing/2014/main" id="{4029EDF0-FDF9-D198-AF0F-5AEC2EA6331F}"/>
              </a:ext>
            </a:extLst>
          </p:cNvPr>
          <p:cNvGrpSpPr/>
          <p:nvPr/>
        </p:nvGrpSpPr>
        <p:grpSpPr>
          <a:xfrm>
            <a:off x="749868" y="3376054"/>
            <a:ext cx="3456384" cy="1358819"/>
            <a:chOff x="3200" y="6592"/>
            <a:chExt cx="5260" cy="2115"/>
          </a:xfrm>
        </p:grpSpPr>
        <p:pic>
          <p:nvPicPr>
            <p:cNvPr id="13" name="图片 11">
              <a:extLst>
                <a:ext uri="{FF2B5EF4-FFF2-40B4-BE49-F238E27FC236}">
                  <a16:creationId xmlns:a16="http://schemas.microsoft.com/office/drawing/2014/main" id="{A58B1280-6A63-8F23-3F2D-848880D0F0F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3"/>
            <a:srcRect t="8836"/>
            <a:stretch/>
          </p:blipFill>
          <p:spPr>
            <a:xfrm>
              <a:off x="3200" y="6592"/>
              <a:ext cx="2747" cy="2115"/>
            </a:xfrm>
            <a:prstGeom prst="rect">
              <a:avLst/>
            </a:prstGeom>
          </p:spPr>
        </p:pic>
        <p:pic>
          <p:nvPicPr>
            <p:cNvPr id="14" name="图片 12">
              <a:extLst>
                <a:ext uri="{FF2B5EF4-FFF2-40B4-BE49-F238E27FC236}">
                  <a16:creationId xmlns:a16="http://schemas.microsoft.com/office/drawing/2014/main" id="{4B70F8B4-6785-377B-CB8E-AE39E4A38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5963" y="6592"/>
              <a:ext cx="2497" cy="2115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D3A2FA1-0D61-CA10-9FBF-DF0AA6D75B89}"/>
              </a:ext>
            </a:extLst>
          </p:cNvPr>
          <p:cNvSpPr txBox="1"/>
          <p:nvPr/>
        </p:nvSpPr>
        <p:spPr>
          <a:xfrm>
            <a:off x="1343472" y="2895439"/>
            <a:ext cx="1805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dirty="0"/>
              <a:t>双连通判别问题 </a:t>
            </a:r>
            <a:endParaRPr lang="zh-CN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53D0BC-99A0-24CA-7D70-A2A69D3020D8}"/>
              </a:ext>
            </a:extLst>
          </p:cNvPr>
          <p:cNvSpPr/>
          <p:nvPr/>
        </p:nvSpPr>
        <p:spPr>
          <a:xfrm>
            <a:off x="539694" y="1351528"/>
            <a:ext cx="3666558" cy="3409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C7AF4B-AD2E-5EC1-D7FE-031E29A28132}"/>
              </a:ext>
            </a:extLst>
          </p:cNvPr>
          <p:cNvSpPr/>
          <p:nvPr/>
        </p:nvSpPr>
        <p:spPr>
          <a:xfrm>
            <a:off x="4780415" y="2140782"/>
            <a:ext cx="3338577" cy="2628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8BC12F-90CD-AECC-1405-EE2F64AD1C28}"/>
              </a:ext>
            </a:extLst>
          </p:cNvPr>
          <p:cNvSpPr/>
          <p:nvPr/>
        </p:nvSpPr>
        <p:spPr>
          <a:xfrm>
            <a:off x="8622891" y="2132242"/>
            <a:ext cx="3338577" cy="2628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15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43AEE8-FD6F-EB4D-9B3B-DA5CBA8A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1534"/>
            <a:ext cx="10972800" cy="5328592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kumimoji="1" lang="zh-CN" altLang="en-US" sz="2800" dirty="0"/>
              <a:t>图学习历史与应用</a:t>
            </a:r>
            <a:endParaRPr kumimoji="1" lang="en-US" altLang="zh-CN" sz="2800" dirty="0"/>
          </a:p>
          <a:p>
            <a:pPr>
              <a:lnSpc>
                <a:spcPct val="300000"/>
              </a:lnSpc>
            </a:pPr>
            <a:r>
              <a:rPr kumimoji="1" lang="zh-CN" altLang="en-US" sz="2800" dirty="0">
                <a:solidFill>
                  <a:srgbClr val="FF0000"/>
                </a:solidFill>
              </a:rPr>
              <a:t>图学习近期工作</a:t>
            </a:r>
            <a:endParaRPr kumimoji="1"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300000"/>
              </a:lnSpc>
            </a:pPr>
            <a:r>
              <a:rPr kumimoji="1" lang="zh-CN" altLang="en-US" sz="2800" dirty="0"/>
              <a:t>总结与展望</a:t>
            </a:r>
            <a:endParaRPr kumimoji="1" lang="en-US" altLang="zh-CN" sz="28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2EF289-BDBA-AD4C-A66E-DA5D85AE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43436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左 20">
            <a:extLst>
              <a:ext uri="{FF2B5EF4-FFF2-40B4-BE49-F238E27FC236}">
                <a16:creationId xmlns:a16="http://schemas.microsoft.com/office/drawing/2014/main" id="{BFE9BE50-0944-A1BB-815C-50E60BCD9F4F}"/>
              </a:ext>
            </a:extLst>
          </p:cNvPr>
          <p:cNvSpPr/>
          <p:nvPr/>
        </p:nvSpPr>
        <p:spPr>
          <a:xfrm rot="16200000">
            <a:off x="4981715" y="2946819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51092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C44C4-8521-F25A-E7C6-4340073F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图机器学习近期工作</a:t>
            </a:r>
            <a:endParaRPr kumimoji="1" lang="zh-CN" altLang="en-US" dirty="0"/>
          </a:p>
        </p:txBody>
      </p:sp>
      <p:sp>
        <p:nvSpPr>
          <p:cNvPr id="24" name="任意多边形: 形状 17">
            <a:extLst>
              <a:ext uri="{FF2B5EF4-FFF2-40B4-BE49-F238E27FC236}">
                <a16:creationId xmlns:a16="http://schemas.microsoft.com/office/drawing/2014/main" id="{D97EE0C4-EB1C-5EAB-02F9-6A11E2A9B291}"/>
              </a:ext>
            </a:extLst>
          </p:cNvPr>
          <p:cNvSpPr/>
          <p:nvPr/>
        </p:nvSpPr>
        <p:spPr>
          <a:xfrm>
            <a:off x="4890193" y="4212917"/>
            <a:ext cx="2117836" cy="2117836"/>
          </a:xfrm>
          <a:custGeom>
            <a:avLst/>
            <a:gdLst>
              <a:gd name="connsiteX0" fmla="*/ 0 w 2117836"/>
              <a:gd name="connsiteY0" fmla="*/ 1058918 h 2117836"/>
              <a:gd name="connsiteX1" fmla="*/ 1058918 w 2117836"/>
              <a:gd name="connsiteY1" fmla="*/ 0 h 2117836"/>
              <a:gd name="connsiteX2" fmla="*/ 2117836 w 2117836"/>
              <a:gd name="connsiteY2" fmla="*/ 1058918 h 2117836"/>
              <a:gd name="connsiteX3" fmla="*/ 1058918 w 2117836"/>
              <a:gd name="connsiteY3" fmla="*/ 2117836 h 2117836"/>
              <a:gd name="connsiteX4" fmla="*/ 0 w 2117836"/>
              <a:gd name="connsiteY4" fmla="*/ 1058918 h 211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836" h="2117836">
                <a:moveTo>
                  <a:pt x="0" y="1058918"/>
                </a:moveTo>
                <a:cubicBezTo>
                  <a:pt x="0" y="474094"/>
                  <a:pt x="474094" y="0"/>
                  <a:pt x="1058918" y="0"/>
                </a:cubicBezTo>
                <a:cubicBezTo>
                  <a:pt x="1643742" y="0"/>
                  <a:pt x="2117836" y="474094"/>
                  <a:pt x="2117836" y="1058918"/>
                </a:cubicBezTo>
                <a:cubicBezTo>
                  <a:pt x="2117836" y="1643742"/>
                  <a:pt x="1643742" y="2117836"/>
                  <a:pt x="1058918" y="2117836"/>
                </a:cubicBezTo>
                <a:cubicBezTo>
                  <a:pt x="474094" y="2117836"/>
                  <a:pt x="0" y="1643742"/>
                  <a:pt x="0" y="1058918"/>
                </a:cubicBezTo>
                <a:close/>
              </a:path>
            </a:pathLst>
          </a:custGeom>
          <a:solidFill>
            <a:srgbClr val="407FD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4280" tIns="334280" rIns="334280" bIns="33428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800" b="0" kern="1200" dirty="0">
                <a:latin typeface="SimHei" panose="02010609060101010101" pitchFamily="49" charset="-122"/>
                <a:ea typeface="SimHei" panose="02010609060101010101" pitchFamily="49" charset="-122"/>
              </a:rPr>
              <a:t>图机器学习</a:t>
            </a:r>
          </a:p>
        </p:txBody>
      </p:sp>
      <p:sp>
        <p:nvSpPr>
          <p:cNvPr id="25" name="箭头: 左 18">
            <a:extLst>
              <a:ext uri="{FF2B5EF4-FFF2-40B4-BE49-F238E27FC236}">
                <a16:creationId xmlns:a16="http://schemas.microsoft.com/office/drawing/2014/main" id="{B5F18CFC-5641-392D-A119-8C801F4B85F7}"/>
              </a:ext>
            </a:extLst>
          </p:cNvPr>
          <p:cNvSpPr/>
          <p:nvPr/>
        </p:nvSpPr>
        <p:spPr>
          <a:xfrm rot="10800000">
            <a:off x="2827671" y="4988796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51092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: 形状 19">
            <a:extLst>
              <a:ext uri="{FF2B5EF4-FFF2-40B4-BE49-F238E27FC236}">
                <a16:creationId xmlns:a16="http://schemas.microsoft.com/office/drawing/2014/main" id="{CF7FC866-E482-35ED-40ED-79135B839BEF}"/>
              </a:ext>
            </a:extLst>
          </p:cNvPr>
          <p:cNvSpPr/>
          <p:nvPr/>
        </p:nvSpPr>
        <p:spPr>
          <a:xfrm>
            <a:off x="1248365" y="4490334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谱自监督学习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ICLR24 </a:t>
            </a:r>
            <a:r>
              <a:rPr lang="en-US" altLang="zh-CN" sz="1800" b="0" dirty="0">
                <a:solidFill>
                  <a:schemeClr val="bg1"/>
                </a:solidFill>
              </a:rPr>
              <a:t>(Spotlight)</a:t>
            </a:r>
            <a:endParaRPr lang="zh-CN" altLang="en-US" sz="1800" b="0" dirty="0">
              <a:solidFill>
                <a:srgbClr val="FFFFFF"/>
              </a:solidFill>
            </a:endParaRPr>
          </a:p>
        </p:txBody>
      </p:sp>
      <p:sp>
        <p:nvSpPr>
          <p:cNvPr id="27" name="箭头: 左 20">
            <a:extLst>
              <a:ext uri="{FF2B5EF4-FFF2-40B4-BE49-F238E27FC236}">
                <a16:creationId xmlns:a16="http://schemas.microsoft.com/office/drawing/2014/main" id="{BA3E90A0-F405-9DFF-B2A1-34DA4D61253A}"/>
              </a:ext>
            </a:extLst>
          </p:cNvPr>
          <p:cNvSpPr/>
          <p:nvPr/>
        </p:nvSpPr>
        <p:spPr>
          <a:xfrm rot="12600000">
            <a:off x="3384383" y="3708389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51092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8" name="任意多边形: 形状 21">
            <a:extLst>
              <a:ext uri="{FF2B5EF4-FFF2-40B4-BE49-F238E27FC236}">
                <a16:creationId xmlns:a16="http://schemas.microsoft.com/office/drawing/2014/main" id="{7CC7A600-2F8A-AC05-D75A-1EA64C2565C3}"/>
              </a:ext>
            </a:extLst>
          </p:cNvPr>
          <p:cNvSpPr/>
          <p:nvPr/>
        </p:nvSpPr>
        <p:spPr>
          <a:xfrm>
            <a:off x="1779542" y="2400625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1A52B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CN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</a:t>
            </a: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谱</a:t>
            </a:r>
            <a:r>
              <a:rPr lang="en-US" altLang="zh-CN" sz="2400" b="0" dirty="0">
                <a:solidFill>
                  <a:srgbClr val="FFFFFF"/>
                </a:solidFill>
              </a:rPr>
              <a:t>Transformers</a:t>
            </a: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1800" b="0" dirty="0">
                <a:solidFill>
                  <a:srgbClr val="FFFFFF"/>
                </a:solidFill>
              </a:rPr>
              <a:t>KDD24</a:t>
            </a:r>
            <a:endParaRPr lang="zh-CN" altLang="en-US" sz="2400" b="0" dirty="0">
              <a:solidFill>
                <a:schemeClr val="bg1"/>
              </a:solidFill>
            </a:endParaRPr>
          </a:p>
        </p:txBody>
      </p:sp>
      <p:sp>
        <p:nvSpPr>
          <p:cNvPr id="31" name="箭头: 左 24">
            <a:extLst>
              <a:ext uri="{FF2B5EF4-FFF2-40B4-BE49-F238E27FC236}">
                <a16:creationId xmlns:a16="http://schemas.microsoft.com/office/drawing/2014/main" id="{C7AAB2BC-7C10-8530-3DC0-F69858ABB304}"/>
              </a:ext>
            </a:extLst>
          </p:cNvPr>
          <p:cNvSpPr/>
          <p:nvPr/>
        </p:nvSpPr>
        <p:spPr>
          <a:xfrm rot="19800000">
            <a:off x="6546541" y="3708390"/>
            <a:ext cx="1925488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51092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2" name="任意多边形: 形状 25">
            <a:extLst>
              <a:ext uri="{FF2B5EF4-FFF2-40B4-BE49-F238E27FC236}">
                <a16:creationId xmlns:a16="http://schemas.microsoft.com/office/drawing/2014/main" id="{2840806D-0FB5-DF23-1BE5-E3036273264C}"/>
              </a:ext>
            </a:extLst>
          </p:cNvPr>
          <p:cNvSpPr/>
          <p:nvPr/>
        </p:nvSpPr>
        <p:spPr>
          <a:xfrm>
            <a:off x="7659000" y="2400625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4D8FE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图大模型攻防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1800" b="0" dirty="0">
                <a:solidFill>
                  <a:srgbClr val="FFFFFF"/>
                </a:solidFill>
              </a:rPr>
              <a:t>NeurIPS24</a:t>
            </a:r>
            <a:endParaRPr lang="zh-CN" altLang="en-US" sz="1800" b="0" dirty="0">
              <a:solidFill>
                <a:schemeClr val="bg1"/>
              </a:solidFill>
            </a:endParaRPr>
          </a:p>
        </p:txBody>
      </p:sp>
      <p:sp>
        <p:nvSpPr>
          <p:cNvPr id="33" name="箭头: 左 26">
            <a:extLst>
              <a:ext uri="{FF2B5EF4-FFF2-40B4-BE49-F238E27FC236}">
                <a16:creationId xmlns:a16="http://schemas.microsoft.com/office/drawing/2014/main" id="{199B6F36-C5FD-B617-879E-EACE72AB88BD}"/>
              </a:ext>
            </a:extLst>
          </p:cNvPr>
          <p:cNvSpPr/>
          <p:nvPr/>
        </p:nvSpPr>
        <p:spPr>
          <a:xfrm>
            <a:off x="7083051" y="4988940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51092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4" name="任意多边形: 形状 27">
            <a:extLst>
              <a:ext uri="{FF2B5EF4-FFF2-40B4-BE49-F238E27FC236}">
                <a16:creationId xmlns:a16="http://schemas.microsoft.com/office/drawing/2014/main" id="{48B48846-0A2E-E28B-CBD2-5E2CEB07904B}"/>
              </a:ext>
            </a:extLst>
          </p:cNvPr>
          <p:cNvSpPr/>
          <p:nvPr/>
        </p:nvSpPr>
        <p:spPr>
          <a:xfrm>
            <a:off x="8094822" y="4485954"/>
            <a:ext cx="2465674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66ADF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几何图机器学习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1800" b="0" dirty="0">
                <a:solidFill>
                  <a:srgbClr val="FFFF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ICML24 (Oral)</a:t>
            </a:r>
            <a:endParaRPr lang="zh-CN" altLang="en-US" sz="1800" b="0" dirty="0">
              <a:solidFill>
                <a:srgbClr val="FFFFFF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21">
            <a:extLst>
              <a:ext uri="{FF2B5EF4-FFF2-40B4-BE49-F238E27FC236}">
                <a16:creationId xmlns:a16="http://schemas.microsoft.com/office/drawing/2014/main" id="{28F3E28D-9055-A4FC-A449-BBE05ABC8859}"/>
              </a:ext>
            </a:extLst>
          </p:cNvPr>
          <p:cNvSpPr/>
          <p:nvPr/>
        </p:nvSpPr>
        <p:spPr>
          <a:xfrm>
            <a:off x="4716111" y="1772816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3370C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谱域异构图学习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WWW24 </a:t>
            </a:r>
            <a:r>
              <a:rPr lang="en-US" altLang="zh-CN" sz="1800" b="0" dirty="0">
                <a:solidFill>
                  <a:schemeClr val="bg1"/>
                </a:solidFill>
              </a:rPr>
              <a:t>(Oral)</a:t>
            </a:r>
            <a:endParaRPr lang="zh-CN" alt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32" grpId="0" animBg="1"/>
      <p:bldP spid="3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845EC-5FB0-934F-B2BD-E4FC4490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02840"/>
            <a:ext cx="9810819" cy="1128712"/>
          </a:xfrm>
        </p:spPr>
        <p:txBody>
          <a:bodyPr/>
          <a:lstStyle/>
          <a:p>
            <a:r>
              <a:rPr kumimoji="1" lang="zh-CN" altLang="en-US" dirty="0"/>
              <a:t>谱域图神经网络</a:t>
            </a:r>
            <a:r>
              <a:rPr kumimoji="1" lang="en-US" altLang="zh-CN" dirty="0"/>
              <a:t>-</a:t>
            </a:r>
            <a:r>
              <a:rPr kumimoji="1" lang="zh-CN" altLang="en-US" dirty="0"/>
              <a:t>图滤波器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302510-9469-2F48-B920-28C78FCA9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sz="2800" dirty="0"/>
                  <a:t>对特征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zh-CN" altLang="en-US" sz="2800" dirty="0"/>
                  <a:t>，拉普拉斯矩阵</a:t>
                </a:r>
                <a14:m>
                  <m:oMath xmlns:m="http://schemas.openxmlformats.org/officeDocument/2006/math">
                    <m:r>
                      <a:rPr kumimoji="1" lang="en-US" altLang="zh-CN" sz="2800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kumimoji="1" lang="zh-CN" altLang="en-US" sz="2800" dirty="0"/>
                  <a:t>，图滤波器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dirty="0"/>
                  <a:t>定义为</a:t>
                </a:r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如何设计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?</a:t>
                </a:r>
              </a:p>
              <a:p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pPr lvl="1"/>
                <a:r>
                  <a:rPr kumimoji="1" lang="zh-CN" altLang="en-US" sz="2400" dirty="0"/>
                  <a:t>特征值分解复杂度过高</a:t>
                </a:r>
                <a:endParaRPr kumimoji="1" lang="en-US" altLang="zh-CN" sz="2400" dirty="0"/>
              </a:p>
              <a:p>
                <a:pPr lvl="1"/>
                <a:r>
                  <a:rPr kumimoji="1" lang="zh-CN" altLang="en-US" sz="2400" dirty="0"/>
                  <a:t>使用多项式近似图滤波器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302510-9469-2F48-B920-28C78FCA9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14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539F8E2-408D-AE7B-F954-D227A19994BA}"/>
              </a:ext>
            </a:extLst>
          </p:cNvPr>
          <p:cNvGrpSpPr/>
          <p:nvPr/>
        </p:nvGrpSpPr>
        <p:grpSpPr>
          <a:xfrm>
            <a:off x="3077488" y="1824562"/>
            <a:ext cx="6048672" cy="2069352"/>
            <a:chOff x="2063552" y="1859340"/>
            <a:chExt cx="8496943" cy="37933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">
                  <a:extLst>
                    <a:ext uri="{FF2B5EF4-FFF2-40B4-BE49-F238E27FC236}">
                      <a16:creationId xmlns:a16="http://schemas.microsoft.com/office/drawing/2014/main" id="{886EAA24-486B-C940-8A2E-F5C3D66BAA3E}"/>
                    </a:ext>
                  </a:extLst>
                </p:cNvPr>
                <p:cNvSpPr/>
                <p:nvPr/>
              </p:nvSpPr>
              <p:spPr>
                <a:xfrm>
                  <a:off x="3048001" y="1859340"/>
                  <a:ext cx="6096000" cy="169257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</m:d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800">
                                    <a:latin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</m:d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1" lang="en-US" altLang="zh-CN" sz="1800" i="1" dirty="0"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kumimoji="1" lang="zh-CN" altLang="en-US" sz="18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zh-CN" sz="1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zh-CN" sz="1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kumimoji="1" lang="zh-CN" altLang="en-US" sz="1800" b="0" i="1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1" lang="en-US" altLang="zh-CN" sz="1800" dirty="0"/>
                </a:p>
              </p:txBody>
            </p:sp>
          </mc:Choice>
          <mc:Fallback xmlns="">
            <p:sp>
              <p:nvSpPr>
                <p:cNvPr id="36" name="矩形 3">
                  <a:extLst>
                    <a:ext uri="{FF2B5EF4-FFF2-40B4-BE49-F238E27FC236}">
                      <a16:creationId xmlns:a16="http://schemas.microsoft.com/office/drawing/2014/main" id="{886EAA24-486B-C940-8A2E-F5C3D66BA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1" y="1859340"/>
                  <a:ext cx="6096000" cy="1692576"/>
                </a:xfrm>
                <a:prstGeom prst="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圆角矩形 18">
              <a:extLst>
                <a:ext uri="{FF2B5EF4-FFF2-40B4-BE49-F238E27FC236}">
                  <a16:creationId xmlns:a16="http://schemas.microsoft.com/office/drawing/2014/main" id="{E6F3EDDF-9702-DB55-C2DD-4848E7C61651}"/>
                </a:ext>
              </a:extLst>
            </p:cNvPr>
            <p:cNvSpPr/>
            <p:nvPr/>
          </p:nvSpPr>
          <p:spPr>
            <a:xfrm>
              <a:off x="7531521" y="2834997"/>
              <a:ext cx="902666" cy="504052"/>
            </a:xfrm>
            <a:prstGeom prst="roundRect">
              <a:avLst/>
            </a:prstGeom>
            <a:noFill/>
            <a:ln>
              <a:solidFill>
                <a:srgbClr val="FF533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8" name="圆角矩形 19">
              <a:extLst>
                <a:ext uri="{FF2B5EF4-FFF2-40B4-BE49-F238E27FC236}">
                  <a16:creationId xmlns:a16="http://schemas.microsoft.com/office/drawing/2014/main" id="{38A3ACB6-381D-13A3-3C88-5BBAE936FFD1}"/>
                </a:ext>
              </a:extLst>
            </p:cNvPr>
            <p:cNvSpPr/>
            <p:nvPr/>
          </p:nvSpPr>
          <p:spPr>
            <a:xfrm>
              <a:off x="2063552" y="4077071"/>
              <a:ext cx="2499665" cy="864096"/>
            </a:xfrm>
            <a:prstGeom prst="roundRect">
              <a:avLst/>
            </a:prstGeom>
            <a:solidFill>
              <a:schemeClr val="accent2">
                <a:alpha val="70000"/>
              </a:schemeClr>
            </a:solidFill>
            <a:ln>
              <a:solidFill>
                <a:schemeClr val="accent2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3. Inverse Graph Fourier Transform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圆角矩形 20">
              <a:extLst>
                <a:ext uri="{FF2B5EF4-FFF2-40B4-BE49-F238E27FC236}">
                  <a16:creationId xmlns:a16="http://schemas.microsoft.com/office/drawing/2014/main" id="{D7D70F3E-6590-45AE-1189-D51AA3D6A7DB}"/>
                </a:ext>
              </a:extLst>
            </p:cNvPr>
            <p:cNvSpPr/>
            <p:nvPr/>
          </p:nvSpPr>
          <p:spPr>
            <a:xfrm>
              <a:off x="8252168" y="4075793"/>
              <a:ext cx="2308327" cy="864096"/>
            </a:xfrm>
            <a:prstGeom prst="roundRect">
              <a:avLst/>
            </a:prstGeom>
            <a:solidFill>
              <a:schemeClr val="accent6">
                <a:alpha val="70000"/>
              </a:schemeClr>
            </a:solidFill>
            <a:ln>
              <a:solidFill>
                <a:schemeClr val="accent6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1. Graph Fourier Transform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圆角矩形 21">
              <a:extLst>
                <a:ext uri="{FF2B5EF4-FFF2-40B4-BE49-F238E27FC236}">
                  <a16:creationId xmlns:a16="http://schemas.microsoft.com/office/drawing/2014/main" id="{675ED139-F38E-6322-F010-F69B7A14A105}"/>
                </a:ext>
              </a:extLst>
            </p:cNvPr>
            <p:cNvSpPr/>
            <p:nvPr/>
          </p:nvSpPr>
          <p:spPr>
            <a:xfrm>
              <a:off x="5277550" y="4075793"/>
              <a:ext cx="2160240" cy="864096"/>
            </a:xfrm>
            <a:prstGeom prst="roundRect">
              <a:avLst/>
            </a:prstGeom>
            <a:solidFill>
              <a:srgbClr val="7030A0">
                <a:alpha val="42880"/>
              </a:srgbClr>
            </a:solidFill>
            <a:ln>
              <a:solidFill>
                <a:srgbClr val="7030A0">
                  <a:alpha val="4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2. Filtering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左箭头 22">
              <a:extLst>
                <a:ext uri="{FF2B5EF4-FFF2-40B4-BE49-F238E27FC236}">
                  <a16:creationId xmlns:a16="http://schemas.microsoft.com/office/drawing/2014/main" id="{E5E9C0FB-AD69-EBC6-4C1E-27189107910B}"/>
                </a:ext>
              </a:extLst>
            </p:cNvPr>
            <p:cNvSpPr/>
            <p:nvPr/>
          </p:nvSpPr>
          <p:spPr>
            <a:xfrm>
              <a:off x="4640759" y="4297664"/>
              <a:ext cx="504056" cy="43204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左箭头 23">
              <a:extLst>
                <a:ext uri="{FF2B5EF4-FFF2-40B4-BE49-F238E27FC236}">
                  <a16:creationId xmlns:a16="http://schemas.microsoft.com/office/drawing/2014/main" id="{94FDB9AC-737E-0B30-D87C-C2305FD583DC}"/>
                </a:ext>
              </a:extLst>
            </p:cNvPr>
            <p:cNvSpPr/>
            <p:nvPr/>
          </p:nvSpPr>
          <p:spPr>
            <a:xfrm>
              <a:off x="7570525" y="4297664"/>
              <a:ext cx="504056" cy="43204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24">
                  <a:extLst>
                    <a:ext uri="{FF2B5EF4-FFF2-40B4-BE49-F238E27FC236}">
                      <a16:creationId xmlns:a16="http://schemas.microsoft.com/office/drawing/2014/main" id="{D8B4C0E9-62FD-737C-63D0-1893DDD65523}"/>
                    </a:ext>
                  </a:extLst>
                </p:cNvPr>
                <p:cNvSpPr/>
                <p:nvPr/>
              </p:nvSpPr>
              <p:spPr>
                <a:xfrm>
                  <a:off x="2378228" y="5032103"/>
                  <a:ext cx="2209737" cy="6206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>
                                    <a:latin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</m:d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24">
                  <a:extLst>
                    <a:ext uri="{FF2B5EF4-FFF2-40B4-BE49-F238E27FC236}">
                      <a16:creationId xmlns:a16="http://schemas.microsoft.com/office/drawing/2014/main" id="{D8B4C0E9-62FD-737C-63D0-1893DDD655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8228" y="5032103"/>
                  <a:ext cx="2209737" cy="6206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25">
                  <a:extLst>
                    <a:ext uri="{FF2B5EF4-FFF2-40B4-BE49-F238E27FC236}">
                      <a16:creationId xmlns:a16="http://schemas.microsoft.com/office/drawing/2014/main" id="{374BBAAA-A2C6-F853-71F4-7938908035E3}"/>
                    </a:ext>
                  </a:extLst>
                </p:cNvPr>
                <p:cNvSpPr/>
                <p:nvPr/>
              </p:nvSpPr>
              <p:spPr>
                <a:xfrm>
                  <a:off x="5496134" y="5032103"/>
                  <a:ext cx="1672903" cy="6206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CN" sz="1600" b="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1600" dirty="0">
                                <a:latin typeface="Cambria Math" panose="02040503050406030204" pitchFamily="18" charset="0"/>
                              </a:rPr>
                              <m:t>𝚲</m:t>
                            </m:r>
                            <m:r>
                              <a:rPr kumimoji="1" lang="en-US" altLang="zh-CN" sz="1600" b="0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25">
                  <a:extLst>
                    <a:ext uri="{FF2B5EF4-FFF2-40B4-BE49-F238E27FC236}">
                      <a16:creationId xmlns:a16="http://schemas.microsoft.com/office/drawing/2014/main" id="{374BBAAA-A2C6-F853-71F4-7938908035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134" y="5032103"/>
                  <a:ext cx="1672903" cy="620611"/>
                </a:xfrm>
                <a:prstGeom prst="rect">
                  <a:avLst/>
                </a:prstGeom>
                <a:blipFill>
                  <a:blip r:embed="rId6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26">
                  <a:extLst>
                    <a:ext uri="{FF2B5EF4-FFF2-40B4-BE49-F238E27FC236}">
                      <a16:creationId xmlns:a16="http://schemas.microsoft.com/office/drawing/2014/main" id="{C86DF765-0DB3-EE6C-4956-6DA0318800E5}"/>
                    </a:ext>
                  </a:extLst>
                </p:cNvPr>
                <p:cNvSpPr/>
                <p:nvPr/>
              </p:nvSpPr>
              <p:spPr>
                <a:xfrm>
                  <a:off x="8887991" y="5032103"/>
                  <a:ext cx="888597" cy="6206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矩形 26">
                  <a:extLst>
                    <a:ext uri="{FF2B5EF4-FFF2-40B4-BE49-F238E27FC236}">
                      <a16:creationId xmlns:a16="http://schemas.microsoft.com/office/drawing/2014/main" id="{C86DF765-0DB3-EE6C-4956-6DA0318800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991" y="5032103"/>
                  <a:ext cx="888597" cy="6206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圆角矩形 27">
              <a:extLst>
                <a:ext uri="{FF2B5EF4-FFF2-40B4-BE49-F238E27FC236}">
                  <a16:creationId xmlns:a16="http://schemas.microsoft.com/office/drawing/2014/main" id="{AD66D1A1-401E-7589-883F-9B54D8BD8D70}"/>
                </a:ext>
              </a:extLst>
            </p:cNvPr>
            <p:cNvSpPr/>
            <p:nvPr/>
          </p:nvSpPr>
          <p:spPr>
            <a:xfrm>
              <a:off x="4062758" y="2843297"/>
              <a:ext cx="452609" cy="50405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533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47" name="直线连接符 28">
              <a:extLst>
                <a:ext uri="{FF2B5EF4-FFF2-40B4-BE49-F238E27FC236}">
                  <a16:creationId xmlns:a16="http://schemas.microsoft.com/office/drawing/2014/main" id="{7722B3F2-0A7F-5A86-AC2D-CCAD770831EA}"/>
                </a:ext>
              </a:extLst>
            </p:cNvPr>
            <p:cNvCxnSpPr>
              <a:cxnSpLocks/>
            </p:cNvCxnSpPr>
            <p:nvPr/>
          </p:nvCxnSpPr>
          <p:spPr>
            <a:xfrm>
              <a:off x="4406102" y="3339049"/>
              <a:ext cx="3852965" cy="0"/>
            </a:xfrm>
            <a:prstGeom prst="line">
              <a:avLst/>
            </a:prstGeom>
            <a:ln w="19050">
              <a:solidFill>
                <a:srgbClr val="FF533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29">
              <a:extLst>
                <a:ext uri="{FF2B5EF4-FFF2-40B4-BE49-F238E27FC236}">
                  <a16:creationId xmlns:a16="http://schemas.microsoft.com/office/drawing/2014/main" id="{200A11B2-28DE-FE70-A287-BEAC7761467B}"/>
                </a:ext>
              </a:extLst>
            </p:cNvPr>
            <p:cNvCxnSpPr>
              <a:cxnSpLocks/>
              <a:stCxn id="46" idx="2"/>
              <a:endCxn id="38" idx="0"/>
            </p:cNvCxnSpPr>
            <p:nvPr/>
          </p:nvCxnSpPr>
          <p:spPr>
            <a:xfrm flipH="1">
              <a:off x="3313385" y="3347347"/>
              <a:ext cx="975677" cy="729724"/>
            </a:xfrm>
            <a:prstGeom prst="straightConnector1">
              <a:avLst/>
            </a:prstGeom>
            <a:ln w="19050">
              <a:solidFill>
                <a:srgbClr val="FF53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箭头连接符 30">
              <a:extLst>
                <a:ext uri="{FF2B5EF4-FFF2-40B4-BE49-F238E27FC236}">
                  <a16:creationId xmlns:a16="http://schemas.microsoft.com/office/drawing/2014/main" id="{4ECC1C0E-C81C-FDED-58EE-B0C17C968FB0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6357670" y="3339049"/>
              <a:ext cx="0" cy="736744"/>
            </a:xfrm>
            <a:prstGeom prst="straightConnector1">
              <a:avLst/>
            </a:prstGeom>
            <a:ln w="19050">
              <a:solidFill>
                <a:srgbClr val="FF53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箭头连接符 31">
              <a:extLst>
                <a:ext uri="{FF2B5EF4-FFF2-40B4-BE49-F238E27FC236}">
                  <a16:creationId xmlns:a16="http://schemas.microsoft.com/office/drawing/2014/main" id="{F633CC55-D417-1295-899D-47EE79112FAF}"/>
                </a:ext>
              </a:extLst>
            </p:cNvPr>
            <p:cNvCxnSpPr>
              <a:cxnSpLocks/>
              <a:stCxn id="37" idx="2"/>
              <a:endCxn id="39" idx="0"/>
            </p:cNvCxnSpPr>
            <p:nvPr/>
          </p:nvCxnSpPr>
          <p:spPr>
            <a:xfrm>
              <a:off x="7982854" y="3339049"/>
              <a:ext cx="1423477" cy="736744"/>
            </a:xfrm>
            <a:prstGeom prst="straightConnector1">
              <a:avLst/>
            </a:prstGeom>
            <a:ln w="19050">
              <a:solidFill>
                <a:srgbClr val="FF53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156">
                <a:extLst>
                  <a:ext uri="{FF2B5EF4-FFF2-40B4-BE49-F238E27FC236}">
                    <a16:creationId xmlns:a16="http://schemas.microsoft.com/office/drawing/2014/main" id="{37390D8C-8190-B32D-C4FB-6F271BF21443}"/>
                  </a:ext>
                </a:extLst>
              </p:cNvPr>
              <p:cNvSpPr txBox="1"/>
              <p:nvPr/>
            </p:nvSpPr>
            <p:spPr>
              <a:xfrm>
                <a:off x="1959683" y="4262970"/>
                <a:ext cx="4020100" cy="1145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  <a:spcBef>
                    <a:spcPct val="20000"/>
                  </a:spcBef>
                  <a:buClr>
                    <a:srgbClr val="004D94"/>
                  </a:buClr>
                  <a:buSzPct val="80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CN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kumimoji="1" lang="en-US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6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16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kumimoji="1" lang="en-GB" altLang="zh-CN" sz="16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16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GB" altLang="zh-CN" sz="16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sz="16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GB" altLang="zh-CN" sz="16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6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16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sz="16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GB" altLang="zh-CN" sz="16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16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sz="16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kumimoji="1" lang="en-GB" altLang="zh-CN" sz="16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16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GB" altLang="zh-CN" sz="16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GB" altLang="zh-CN" sz="16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kumimoji="1" lang="en-US" altLang="zh-CN" sz="16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sz="16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en-US" altLang="zh-CN" sz="2000" kern="0" dirty="0">
                  <a:solidFill>
                    <a:srgbClr val="000000"/>
                  </a:solidFill>
                  <a:latin typeface="Arial"/>
                  <a:ea typeface="黑体" pitchFamily="2" charset="-122"/>
                </a:endParaRPr>
              </a:p>
            </p:txBody>
          </p:sp>
        </mc:Choice>
        <mc:Fallback xmlns="">
          <p:sp>
            <p:nvSpPr>
              <p:cNvPr id="55" name="文本框 156">
                <a:extLst>
                  <a:ext uri="{FF2B5EF4-FFF2-40B4-BE49-F238E27FC236}">
                    <a16:creationId xmlns:a16="http://schemas.microsoft.com/office/drawing/2014/main" id="{37390D8C-8190-B32D-C4FB-6F271BF21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683" y="4262970"/>
                <a:ext cx="4020100" cy="1145826"/>
              </a:xfrm>
              <a:prstGeom prst="rect">
                <a:avLst/>
              </a:prstGeom>
              <a:blipFill>
                <a:blip r:embed="rId8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笑脸 157">
            <a:extLst>
              <a:ext uri="{FF2B5EF4-FFF2-40B4-BE49-F238E27FC236}">
                <a16:creationId xmlns:a16="http://schemas.microsoft.com/office/drawing/2014/main" id="{3DF7DAC6-CC74-1361-F89A-113D5B26D862}"/>
              </a:ext>
            </a:extLst>
          </p:cNvPr>
          <p:cNvSpPr/>
          <p:nvPr/>
        </p:nvSpPr>
        <p:spPr>
          <a:xfrm>
            <a:off x="4622538" y="5521975"/>
            <a:ext cx="305916" cy="305916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B09ACA-46AB-482C-F47C-F2530504B824}"/>
                  </a:ext>
                </a:extLst>
              </p:cNvPr>
              <p:cNvSpPr txBox="1"/>
              <p:nvPr/>
            </p:nvSpPr>
            <p:spPr>
              <a:xfrm>
                <a:off x="5068044" y="4063972"/>
                <a:ext cx="6054496" cy="1710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  <m:e>
                                    <m:r>
                                      <a:rPr kumimoji="1" lang="en-US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kumimoji="1" lang="en-GB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US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kumimoji="1" lang="en-US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GB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mr>
                              </m:m>
                            </m:e>
                          </m:d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B09ACA-46AB-482C-F47C-F2530504B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044" y="4063972"/>
                <a:ext cx="6054496" cy="1710789"/>
              </a:xfrm>
              <a:prstGeom prst="rect">
                <a:avLst/>
              </a:prstGeom>
              <a:blipFill>
                <a:blip r:embed="rId9"/>
                <a:stretch>
                  <a:fillRect t="-44444" b="-703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笑脸 158">
            <a:extLst>
              <a:ext uri="{FF2B5EF4-FFF2-40B4-BE49-F238E27FC236}">
                <a16:creationId xmlns:a16="http://schemas.microsoft.com/office/drawing/2014/main" id="{E8704978-DF83-9EBB-02E5-549CC3398A7E}"/>
              </a:ext>
            </a:extLst>
          </p:cNvPr>
          <p:cNvSpPr/>
          <p:nvPr/>
        </p:nvSpPr>
        <p:spPr>
          <a:xfrm>
            <a:off x="4928454" y="5918274"/>
            <a:ext cx="342476" cy="342476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77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6C78F356-EEDA-EAFC-82A9-5C154CBE92E4}"/>
              </a:ext>
            </a:extLst>
          </p:cNvPr>
          <p:cNvSpPr txBox="1"/>
          <p:nvPr/>
        </p:nvSpPr>
        <p:spPr>
          <a:xfrm>
            <a:off x="2191203" y="5179856"/>
            <a:ext cx="276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dirty="0" err="1">
                <a:latin typeface="Arial" panose="020B0604020202020204" pitchFamily="34" charset="0"/>
                <a:cs typeface="Arial" panose="020B0604020202020204" pitchFamily="34" charset="0"/>
              </a:rPr>
              <a:t>BernNet</a:t>
            </a:r>
            <a:endParaRPr kumimoji="1" lang="zh-CN" altLang="en-US" sz="1800" b="0" dirty="0">
              <a:solidFill>
                <a:srgbClr val="005A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D72A902-4946-8343-51D9-DA0CEB399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7384"/>
            <a:ext cx="9810819" cy="1128712"/>
          </a:xfrm>
        </p:spPr>
        <p:txBody>
          <a:bodyPr/>
          <a:lstStyle/>
          <a:p>
            <a:r>
              <a:rPr lang="zh-CN" altLang="en-US" dirty="0"/>
              <a:t>谱域图神经网络</a:t>
            </a:r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FFACE23A-FA49-7EC5-34C2-93920B8B2B25}"/>
              </a:ext>
            </a:extLst>
          </p:cNvPr>
          <p:cNvSpPr/>
          <p:nvPr/>
        </p:nvSpPr>
        <p:spPr>
          <a:xfrm>
            <a:off x="1781935" y="6151286"/>
            <a:ext cx="8628130" cy="261610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100" b="0" dirty="0">
                <a:cs typeface="Times New Roman" panose="02020603050405020304" pitchFamily="18" charset="0"/>
              </a:rPr>
              <a:t>      </a:t>
            </a:r>
            <a:r>
              <a:rPr lang="en-US" altLang="zh-CN" sz="1100" b="0" dirty="0" err="1">
                <a:cs typeface="Times New Roman" panose="02020603050405020304" pitchFamily="18" charset="0"/>
              </a:rPr>
              <a:t>Mingguo</a:t>
            </a:r>
            <a:r>
              <a:rPr lang="en-US" altLang="zh-CN" sz="1100" b="0" dirty="0">
                <a:cs typeface="Times New Roman" panose="02020603050405020304" pitchFamily="18" charset="0"/>
              </a:rPr>
              <a:t> He, </a:t>
            </a:r>
            <a:r>
              <a:rPr lang="en-US" altLang="zh-CN" sz="1100" dirty="0" err="1">
                <a:cs typeface="Times New Roman" panose="02020603050405020304" pitchFamily="18" charset="0"/>
              </a:rPr>
              <a:t>Zhewei</a:t>
            </a:r>
            <a:r>
              <a:rPr lang="en-US" altLang="zh-CN" sz="1100" dirty="0">
                <a:cs typeface="Times New Roman" panose="02020603050405020304" pitchFamily="18" charset="0"/>
              </a:rPr>
              <a:t> Wei</a:t>
            </a:r>
            <a:r>
              <a:rPr lang="en-US" altLang="zh-CN" sz="1100" b="0" dirty="0">
                <a:cs typeface="Times New Roman" panose="02020603050405020304" pitchFamily="18" charset="0"/>
              </a:rPr>
              <a:t>* et al. </a:t>
            </a:r>
            <a:r>
              <a:rPr lang="en-US" altLang="zh-CN" sz="1100" b="0" dirty="0" err="1">
                <a:cs typeface="Times New Roman" panose="02020603050405020304" pitchFamily="18" charset="0"/>
              </a:rPr>
              <a:t>Bernnet</a:t>
            </a:r>
            <a:r>
              <a:rPr lang="en-US" altLang="zh-CN" sz="1100" b="0" dirty="0">
                <a:cs typeface="Times New Roman" panose="02020603050405020304" pitchFamily="18" charset="0"/>
              </a:rPr>
              <a:t>: Learning Arbitrary Graph Spectral Filters via Bernstein Approximation</a:t>
            </a:r>
            <a:r>
              <a:rPr lang="zh-CN" altLang="en-US" sz="1100" b="0" dirty="0"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70C0"/>
                </a:solidFill>
                <a:cs typeface="Times New Roman" panose="02020603050405020304" pitchFamily="18" charset="0"/>
              </a:rPr>
              <a:t>[NeurIPS’21]</a:t>
            </a:r>
            <a:endParaRPr lang="en-US" altLang="zh-CN" sz="1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1">
            <a:extLst>
              <a:ext uri="{FF2B5EF4-FFF2-40B4-BE49-F238E27FC236}">
                <a16:creationId xmlns:a16="http://schemas.microsoft.com/office/drawing/2014/main" id="{7E42057F-77F5-BCFA-2E4E-164118EF4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79" y="4092443"/>
            <a:ext cx="3197175" cy="992883"/>
          </a:xfrm>
          <a:prstGeom prst="rect">
            <a:avLst/>
          </a:prstGeom>
        </p:spPr>
      </p:pic>
      <p:sp>
        <p:nvSpPr>
          <p:cNvPr id="70" name="文本框 9">
            <a:extLst>
              <a:ext uri="{FF2B5EF4-FFF2-40B4-BE49-F238E27FC236}">
                <a16:creationId xmlns:a16="http://schemas.microsoft.com/office/drawing/2014/main" id="{EE84152B-9B9B-F84A-70EB-29455E00EE8E}"/>
              </a:ext>
            </a:extLst>
          </p:cNvPr>
          <p:cNvSpPr txBox="1"/>
          <p:nvPr/>
        </p:nvSpPr>
        <p:spPr>
          <a:xfrm>
            <a:off x="4846671" y="5179856"/>
            <a:ext cx="293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dirty="0" err="1">
                <a:latin typeface="Arial" panose="020B0604020202020204" pitchFamily="34" charset="0"/>
                <a:cs typeface="Arial" panose="020B0604020202020204" pitchFamily="34" charset="0"/>
              </a:rPr>
              <a:t>ChebNetII</a:t>
            </a:r>
            <a:endParaRPr kumimoji="1" lang="zh-CN" altLang="en-US" sz="1800" b="0" dirty="0">
              <a:solidFill>
                <a:srgbClr val="005A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图片 4">
            <a:extLst>
              <a:ext uri="{FF2B5EF4-FFF2-40B4-BE49-F238E27FC236}">
                <a16:creationId xmlns:a16="http://schemas.microsoft.com/office/drawing/2014/main" id="{B73309A9-9285-ACC4-9E61-56C51CF12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4"/>
          <a:stretch/>
        </p:blipFill>
        <p:spPr>
          <a:xfrm>
            <a:off x="5355498" y="3864625"/>
            <a:ext cx="1919777" cy="1169208"/>
          </a:xfrm>
          <a:prstGeom prst="rect">
            <a:avLst/>
          </a:prstGeom>
        </p:spPr>
      </p:pic>
      <p:sp>
        <p:nvSpPr>
          <p:cNvPr id="74" name="矩形 12">
            <a:extLst>
              <a:ext uri="{FF2B5EF4-FFF2-40B4-BE49-F238E27FC236}">
                <a16:creationId xmlns:a16="http://schemas.microsoft.com/office/drawing/2014/main" id="{8A54F6C6-83B0-1FED-DFE1-2453B5D3FCC7}"/>
              </a:ext>
            </a:extLst>
          </p:cNvPr>
          <p:cNvSpPr/>
          <p:nvPr/>
        </p:nvSpPr>
        <p:spPr>
          <a:xfrm>
            <a:off x="1781935" y="6360689"/>
            <a:ext cx="8712968" cy="261610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zh-CN" altLang="en-US" sz="1100" b="0" dirty="0">
                <a:cs typeface="Times New Roman" panose="02020603050405020304" pitchFamily="18" charset="0"/>
              </a:rPr>
              <a:t>   </a:t>
            </a:r>
            <a:r>
              <a:rPr lang="en-US" altLang="zh-CN" sz="1100" b="0" dirty="0" err="1">
                <a:cs typeface="Times New Roman" panose="02020603050405020304" pitchFamily="18" charset="0"/>
              </a:rPr>
              <a:t>Mingguo</a:t>
            </a:r>
            <a:r>
              <a:rPr lang="en-US" altLang="zh-CN" sz="1100" b="0" dirty="0">
                <a:cs typeface="Times New Roman" panose="02020603050405020304" pitchFamily="18" charset="0"/>
              </a:rPr>
              <a:t> He, </a:t>
            </a:r>
            <a:r>
              <a:rPr lang="en-US" altLang="zh-CN" sz="1100" dirty="0" err="1">
                <a:cs typeface="Times New Roman" panose="02020603050405020304" pitchFamily="18" charset="0"/>
              </a:rPr>
              <a:t>Zhewei</a:t>
            </a:r>
            <a:r>
              <a:rPr lang="en-US" altLang="zh-CN" sz="1100" dirty="0">
                <a:cs typeface="Times New Roman" panose="02020603050405020304" pitchFamily="18" charset="0"/>
              </a:rPr>
              <a:t> Wei</a:t>
            </a:r>
            <a:r>
              <a:rPr lang="en-US" altLang="zh-CN" sz="1100" b="0" dirty="0">
                <a:cs typeface="Times New Roman" panose="02020603050405020304" pitchFamily="18" charset="0"/>
              </a:rPr>
              <a:t>* et al.  Convolution Neural Networks on Graphs with Chebyshev Approximation, Revisited </a:t>
            </a:r>
            <a:r>
              <a:rPr lang="en-US" altLang="zh-CN" sz="1100" dirty="0">
                <a:solidFill>
                  <a:srgbClr val="005AAA"/>
                </a:solidFill>
                <a:cs typeface="Times New Roman" panose="02020603050405020304" pitchFamily="18" charset="0"/>
              </a:rPr>
              <a:t>[NeurIPS’22, </a:t>
            </a:r>
            <a:r>
              <a:rPr lang="en-US" altLang="zh-CN" sz="1100" dirty="0">
                <a:solidFill>
                  <a:srgbClr val="FF0000"/>
                </a:solidFill>
                <a:cs typeface="Times New Roman" panose="02020603050405020304" pitchFamily="18" charset="0"/>
              </a:rPr>
              <a:t>Oral</a:t>
            </a:r>
            <a:r>
              <a:rPr lang="en-US" altLang="zh-CN" sz="1100" dirty="0">
                <a:solidFill>
                  <a:srgbClr val="005AAA"/>
                </a:solidFill>
                <a:cs typeface="Times New Roman" panose="02020603050405020304" pitchFamily="18" charset="0"/>
              </a:rPr>
              <a:t>]</a:t>
            </a:r>
            <a:endParaRPr lang="en-US" altLang="zh-CN" sz="1200" dirty="0">
              <a:solidFill>
                <a:srgbClr val="005AAA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A1A74-4A3D-2697-9586-9F2D63E99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218" y="1303456"/>
            <a:ext cx="10313334" cy="25760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dirty="0"/>
              <a:t>从</a:t>
            </a:r>
            <a:r>
              <a:rPr lang="zh-CN" altLang="en-US" sz="2800" dirty="0">
                <a:solidFill>
                  <a:srgbClr val="FF0000"/>
                </a:solidFill>
              </a:rPr>
              <a:t>谱域视角</a:t>
            </a:r>
            <a:r>
              <a:rPr lang="zh-CN" altLang="en-US" sz="2800" dirty="0"/>
              <a:t>改进图神经网络表达能力</a:t>
            </a:r>
            <a:endParaRPr lang="en-US" altLang="zh-CN" sz="2800" dirty="0"/>
          </a:p>
          <a:p>
            <a:pPr lvl="1">
              <a:spcAft>
                <a:spcPts val="600"/>
              </a:spcAft>
            </a:pPr>
            <a:r>
              <a:rPr lang="en-US" altLang="zh-CN" sz="2400" dirty="0" err="1"/>
              <a:t>BernNet </a:t>
            </a:r>
            <a:r>
              <a:rPr lang="en-US" altLang="zh-CN" sz="2000" dirty="0" err="1">
                <a:solidFill>
                  <a:srgbClr val="005AAA"/>
                </a:solidFill>
              </a:rPr>
              <a:t>[NeurIPS’21]</a:t>
            </a:r>
            <a:r>
              <a:rPr lang="zh-CN" altLang="en-US" sz="2400" dirty="0"/>
              <a:t>：基于伯恩斯坦基近似滤波器，保证近似合理性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 err="1"/>
              <a:t>ChebNetII</a:t>
            </a:r>
            <a:r>
              <a:rPr lang="zh-CN" altLang="en-US" sz="2400" dirty="0" err="1"/>
              <a:t> </a:t>
            </a:r>
            <a:r>
              <a:rPr lang="en-US" altLang="zh-CN" sz="2000" dirty="0">
                <a:solidFill>
                  <a:srgbClr val="005AAA"/>
                </a:solidFill>
              </a:rPr>
              <a:t>[NeurIPS’22, </a:t>
            </a:r>
            <a:r>
              <a:rPr lang="en-US" altLang="zh-CN" sz="2000" dirty="0">
                <a:solidFill>
                  <a:srgbClr val="FF0000"/>
                </a:solidFill>
              </a:rPr>
              <a:t>Oral</a:t>
            </a:r>
            <a:r>
              <a:rPr lang="en-US" altLang="zh-CN" sz="2000" dirty="0">
                <a:solidFill>
                  <a:srgbClr val="005AAA"/>
                </a:solidFill>
              </a:rPr>
              <a:t>]</a:t>
            </a:r>
            <a:r>
              <a:rPr lang="zh-CN" altLang="en-US" sz="2400" dirty="0"/>
              <a:t>：使用切比雪夫插值提升</a:t>
            </a:r>
            <a:r>
              <a:rPr lang="zh-CN" altLang="en-CN" sz="2400" dirty="0"/>
              <a:t>切比雪夫基</a:t>
            </a:r>
            <a:r>
              <a:rPr lang="zh-CN" altLang="en-US" sz="2400" dirty="0"/>
              <a:t>效果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 err="1"/>
              <a:t>OptBasis</a:t>
            </a:r>
            <a:r>
              <a:rPr lang="en-US" altLang="zh-CN" sz="2400" dirty="0"/>
              <a:t> </a:t>
            </a:r>
            <a:r>
              <a:rPr lang="en-US" altLang="zh-CN" sz="2000" dirty="0">
                <a:solidFill>
                  <a:srgbClr val="005AAA"/>
                </a:solidFill>
              </a:rPr>
              <a:t>[ICML’23]</a:t>
            </a:r>
            <a:r>
              <a:rPr lang="zh-CN" altLang="en-US" sz="2400" dirty="0"/>
              <a:t>：基于</a:t>
            </a:r>
            <a:r>
              <a:rPr lang="en-US" altLang="zh-CN" sz="2400" dirty="0"/>
              <a:t>three-term recurrence</a:t>
            </a:r>
            <a:r>
              <a:rPr lang="zh-CN" altLang="en-US" sz="2400" dirty="0"/>
              <a:t>，学习最优多项式基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CEFABA01-CB77-7C63-D2AD-35A07B6611FD}"/>
              </a:ext>
            </a:extLst>
          </p:cNvPr>
          <p:cNvSpPr txBox="1"/>
          <p:nvPr/>
        </p:nvSpPr>
        <p:spPr>
          <a:xfrm>
            <a:off x="7470124" y="5183002"/>
            <a:ext cx="276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dirty="0" err="1">
                <a:latin typeface="Arial" panose="020B0604020202020204" pitchFamily="34" charset="0"/>
                <a:cs typeface="Arial" panose="020B0604020202020204" pitchFamily="34" charset="0"/>
              </a:rPr>
              <a:t>OPTBasis</a:t>
            </a:r>
            <a:endParaRPr kumimoji="1" lang="zh-CN" altLang="en-US" sz="1800" b="0" dirty="0">
              <a:solidFill>
                <a:srgbClr val="005A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5" descr="图表&#10;&#10;描述已自动生成">
            <a:extLst>
              <a:ext uri="{FF2B5EF4-FFF2-40B4-BE49-F238E27FC236}">
                <a16:creationId xmlns:a16="http://schemas.microsoft.com/office/drawing/2014/main" id="{78DB403E-1D3D-D73C-029F-F596D4632E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" b="9736"/>
          <a:stretch/>
        </p:blipFill>
        <p:spPr>
          <a:xfrm>
            <a:off x="7679443" y="3592771"/>
            <a:ext cx="2460600" cy="16214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F0EDB2A-3D72-0DF6-A62A-B0F003803226}"/>
              </a:ext>
            </a:extLst>
          </p:cNvPr>
          <p:cNvSpPr/>
          <p:nvPr/>
        </p:nvSpPr>
        <p:spPr>
          <a:xfrm>
            <a:off x="1781935" y="6559328"/>
            <a:ext cx="8628130" cy="253916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050" b="0" dirty="0">
                <a:cs typeface="Times New Roman" panose="02020603050405020304" pitchFamily="18" charset="0"/>
              </a:rPr>
              <a:t>  </a:t>
            </a:r>
            <a:r>
              <a:rPr lang="en-US" altLang="zh-CN" sz="1050" b="0" dirty="0" err="1">
                <a:cs typeface="Times New Roman" panose="02020603050405020304" pitchFamily="18" charset="0"/>
              </a:rPr>
              <a:t>Yuhe</a:t>
            </a:r>
            <a:r>
              <a:rPr lang="en-US" altLang="zh-CN" sz="1050" b="0" dirty="0">
                <a:cs typeface="Times New Roman" panose="02020603050405020304" pitchFamily="18" charset="0"/>
              </a:rPr>
              <a:t> Guo, </a:t>
            </a:r>
            <a:r>
              <a:rPr lang="en-US" altLang="zh-CN" sz="1050" dirty="0">
                <a:cs typeface="Times New Roman" panose="02020603050405020304" pitchFamily="18" charset="0"/>
              </a:rPr>
              <a:t>Zhewei Wei</a:t>
            </a:r>
            <a:r>
              <a:rPr lang="en-US" altLang="zh-CN" sz="1050" b="0" dirty="0">
                <a:cs typeface="Times New Roman" panose="02020603050405020304" pitchFamily="18" charset="0"/>
              </a:rPr>
              <a:t>*. Graph Neural Networks with Learnable and Optimal Polynomial Bases </a:t>
            </a:r>
            <a:r>
              <a:rPr lang="en-US" altLang="zh-CN" sz="1050" dirty="0">
                <a:solidFill>
                  <a:srgbClr val="005AAA"/>
                </a:solidFill>
                <a:cs typeface="Times New Roman" panose="02020603050405020304" pitchFamily="18" charset="0"/>
              </a:rPr>
              <a:t>[ICML’23] </a:t>
            </a:r>
            <a:endParaRPr lang="en-US" altLang="zh-CN" sz="1100" dirty="0">
              <a:solidFill>
                <a:srgbClr val="005AAA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1EE86D-AE48-3A9E-9B38-1294F1E34E6A}"/>
              </a:ext>
            </a:extLst>
          </p:cNvPr>
          <p:cNvSpPr/>
          <p:nvPr/>
        </p:nvSpPr>
        <p:spPr>
          <a:xfrm rot="20467087">
            <a:off x="7879348" y="3810565"/>
            <a:ext cx="504056" cy="1319254"/>
          </a:xfrm>
          <a:prstGeom prst="ellipse">
            <a:avLst/>
          </a:prstGeom>
          <a:noFill/>
          <a:ln cmpd="thickThin">
            <a:solidFill>
              <a:srgbClr val="FF0000">
                <a:alpha val="81777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06981-916A-8A9A-4CE7-DC2A635E1259}"/>
              </a:ext>
            </a:extLst>
          </p:cNvPr>
          <p:cNvSpPr txBox="1"/>
          <p:nvPr/>
        </p:nvSpPr>
        <p:spPr>
          <a:xfrm>
            <a:off x="7691737" y="55255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最佳收敛速率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8D4353B-68A1-9797-B87E-86516D46CF2E}"/>
              </a:ext>
            </a:extLst>
          </p:cNvPr>
          <p:cNvSpPr/>
          <p:nvPr/>
        </p:nvSpPr>
        <p:spPr>
          <a:xfrm>
            <a:off x="8131377" y="5175884"/>
            <a:ext cx="142563" cy="311748"/>
          </a:xfrm>
          <a:prstGeom prst="downArrow">
            <a:avLst/>
          </a:prstGeom>
          <a:solidFill>
            <a:srgbClr val="FF0000">
              <a:alpha val="4469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284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4">
            <a:extLst>
              <a:ext uri="{FF2B5EF4-FFF2-40B4-BE49-F238E27FC236}">
                <a16:creationId xmlns:a16="http://schemas.microsoft.com/office/drawing/2014/main" id="{4CA01E52-A1FE-5C69-39E9-5D26EC624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0845"/>
            <a:ext cx="7358114" cy="1128712"/>
          </a:xfrm>
        </p:spPr>
        <p:txBody>
          <a:bodyPr/>
          <a:lstStyle/>
          <a:p>
            <a:r>
              <a:rPr lang="zh-CN" altLang="en-US" dirty="0"/>
              <a:t>谱域图神经网络</a:t>
            </a:r>
            <a:r>
              <a:rPr lang="en-US" altLang="zh-CN" dirty="0"/>
              <a:t>-</a:t>
            </a:r>
            <a:r>
              <a:rPr lang="zh-CN" altLang="en-US" dirty="0"/>
              <a:t>最新进展</a:t>
            </a:r>
          </a:p>
        </p:txBody>
      </p:sp>
      <p:sp>
        <p:nvSpPr>
          <p:cNvPr id="60" name="矩形 12">
            <a:extLst>
              <a:ext uri="{FF2B5EF4-FFF2-40B4-BE49-F238E27FC236}">
                <a16:creationId xmlns:a16="http://schemas.microsoft.com/office/drawing/2014/main" id="{D292359D-42D4-6915-21E5-E293C06E8DE8}"/>
              </a:ext>
            </a:extLst>
          </p:cNvPr>
          <p:cNvSpPr/>
          <p:nvPr/>
        </p:nvSpPr>
        <p:spPr>
          <a:xfrm>
            <a:off x="1703069" y="6093296"/>
            <a:ext cx="8542982" cy="253916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050" b="0" dirty="0">
                <a:cs typeface="Times New Roman" panose="02020603050405020304" pitchFamily="18" charset="0"/>
              </a:rPr>
              <a:t> </a:t>
            </a:r>
            <a:r>
              <a:rPr lang="en-US" altLang="zh-CN" sz="1050" b="0" dirty="0" err="1">
                <a:cs typeface="Times New Roman" panose="02020603050405020304" pitchFamily="18" charset="0"/>
              </a:rPr>
              <a:t>Jingyu</a:t>
            </a:r>
            <a:r>
              <a:rPr lang="en-US" altLang="zh-CN" sz="1050" b="0" dirty="0">
                <a:cs typeface="Times New Roman" panose="02020603050405020304" pitchFamily="18" charset="0"/>
              </a:rPr>
              <a:t> Chen, </a:t>
            </a:r>
            <a:r>
              <a:rPr lang="en-US" altLang="zh-CN" sz="1050" dirty="0" err="1">
                <a:cs typeface="Times New Roman" panose="02020603050405020304" pitchFamily="18" charset="0"/>
              </a:rPr>
              <a:t>Zhewei</a:t>
            </a:r>
            <a:r>
              <a:rPr lang="en-US" altLang="zh-CN" sz="1050" dirty="0">
                <a:cs typeface="Times New Roman" panose="02020603050405020304" pitchFamily="18" charset="0"/>
              </a:rPr>
              <a:t> Wei</a:t>
            </a:r>
            <a:r>
              <a:rPr lang="en-US" altLang="zh-CN" sz="1050" b="0" dirty="0">
                <a:cs typeface="Times New Roman" panose="02020603050405020304" pitchFamily="18" charset="0"/>
              </a:rPr>
              <a:t>* et al. </a:t>
            </a:r>
            <a:r>
              <a:rPr lang="en-US" altLang="zh-CN" sz="1050" b="0" dirty="0" err="1">
                <a:cs typeface="Times New Roman" panose="02020603050405020304" pitchFamily="18" charset="0"/>
              </a:rPr>
              <a:t>PolyGCL</a:t>
            </a:r>
            <a:r>
              <a:rPr lang="en-US" altLang="zh-CN" sz="1050" b="0" dirty="0">
                <a:cs typeface="Times New Roman" panose="02020603050405020304" pitchFamily="18" charset="0"/>
              </a:rPr>
              <a:t>: Graph Contrastive Learning via Learnable Spectral Polynomial Filters.</a:t>
            </a:r>
            <a:r>
              <a:rPr lang="en-US" altLang="zh-CN" sz="1050" b="0" dirty="0">
                <a:solidFill>
                  <a:srgbClr val="0070C0"/>
                </a:solidFill>
                <a:cs typeface="Times New Roman" panose="02020603050405020304" pitchFamily="18" charset="0"/>
              </a:rPr>
              <a:t> </a:t>
            </a:r>
            <a:r>
              <a:rPr lang="en-US" altLang="zh-CN" sz="1050" dirty="0">
                <a:solidFill>
                  <a:srgbClr val="0070C0"/>
                </a:solidFill>
                <a:cs typeface="Times New Roman" panose="02020603050405020304" pitchFamily="18" charset="0"/>
              </a:rPr>
              <a:t>[ICLR’24 </a:t>
            </a:r>
            <a:r>
              <a:rPr lang="en-US" altLang="zh-CN" sz="1050" dirty="0">
                <a:solidFill>
                  <a:srgbClr val="FF0000"/>
                </a:solidFill>
                <a:cs typeface="Times New Roman" panose="02020603050405020304" pitchFamily="18" charset="0"/>
              </a:rPr>
              <a:t>Spotlight</a:t>
            </a:r>
            <a:r>
              <a:rPr lang="en-US" altLang="zh-CN" sz="1050" dirty="0">
                <a:solidFill>
                  <a:srgbClr val="0070C0"/>
                </a:solidFill>
                <a:cs typeface="Times New Roman" panose="02020603050405020304" pitchFamily="18" charset="0"/>
              </a:rPr>
              <a:t>]</a:t>
            </a:r>
            <a:endParaRPr lang="en-US" altLang="zh-CN" sz="1100" dirty="0">
              <a:solidFill>
                <a:srgbClr val="005AAA"/>
              </a:solidFill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543A15-5F30-4DA3-9F54-565238C471E3}"/>
              </a:ext>
            </a:extLst>
          </p:cNvPr>
          <p:cNvSpPr txBox="1"/>
          <p:nvPr/>
        </p:nvSpPr>
        <p:spPr>
          <a:xfrm>
            <a:off x="1959759" y="6307251"/>
            <a:ext cx="8311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0" dirty="0" err="1">
                <a:cs typeface="Times New Roman" panose="02020603050405020304" pitchFamily="18" charset="0"/>
              </a:rPr>
              <a:t>Jiahong</a:t>
            </a:r>
            <a:r>
              <a:rPr lang="en-US" altLang="zh-CN" sz="1050" b="0" dirty="0">
                <a:cs typeface="Times New Roman" panose="02020603050405020304" pitchFamily="18" charset="0"/>
              </a:rPr>
              <a:t> Ma, </a:t>
            </a:r>
            <a:r>
              <a:rPr lang="en-US" altLang="zh-CN" sz="1050" dirty="0" err="1">
                <a:cs typeface="Times New Roman" panose="02020603050405020304" pitchFamily="18" charset="0"/>
              </a:rPr>
              <a:t>Zhewei</a:t>
            </a:r>
            <a:r>
              <a:rPr lang="en-US" altLang="zh-CN" sz="1050" dirty="0">
                <a:cs typeface="Times New Roman" panose="02020603050405020304" pitchFamily="18" charset="0"/>
              </a:rPr>
              <a:t> Wei</a:t>
            </a:r>
            <a:r>
              <a:rPr lang="en-US" altLang="zh-CN" sz="1050" b="0" dirty="0">
                <a:cs typeface="Times New Roman" panose="02020603050405020304" pitchFamily="18" charset="0"/>
              </a:rPr>
              <a:t>* et al. </a:t>
            </a:r>
            <a:r>
              <a:rPr lang="en-US" altLang="zh-CN" sz="1050" b="0" dirty="0" err="1">
                <a:cs typeface="Times New Roman" panose="02020603050405020304" pitchFamily="18" charset="0"/>
              </a:rPr>
              <a:t>PolyFormer</a:t>
            </a:r>
            <a:r>
              <a:rPr lang="en-US" altLang="zh-CN" sz="1050" b="0" dirty="0">
                <a:cs typeface="Times New Roman" panose="02020603050405020304" pitchFamily="18" charset="0"/>
              </a:rPr>
              <a:t>: Scalable Node-wise Filters via Polynomial Graph Transformer. </a:t>
            </a:r>
            <a:r>
              <a:rPr lang="en-US" altLang="zh-CN" sz="1050" dirty="0">
                <a:solidFill>
                  <a:srgbClr val="0070C0"/>
                </a:solidFill>
                <a:cs typeface="Times New Roman" panose="02020603050405020304" pitchFamily="18" charset="0"/>
              </a:rPr>
              <a:t>[KDD’24] </a:t>
            </a:r>
            <a:endParaRPr lang="en-CN" sz="1050" dirty="0"/>
          </a:p>
        </p:txBody>
      </p:sp>
      <p:sp>
        <p:nvSpPr>
          <p:cNvPr id="93" name="内容占位符 2">
            <a:extLst>
              <a:ext uri="{FF2B5EF4-FFF2-40B4-BE49-F238E27FC236}">
                <a16:creationId xmlns:a16="http://schemas.microsoft.com/office/drawing/2014/main" id="{38A70357-A197-33DA-1A77-0541974EC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053" y="1367653"/>
            <a:ext cx="8856984" cy="277081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400" dirty="0"/>
              <a:t>以上工作局限性：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仅聚焦</a:t>
            </a:r>
            <a:r>
              <a:rPr lang="zh-CN" altLang="en-US" sz="2000" dirty="0">
                <a:solidFill>
                  <a:srgbClr val="FF0000"/>
                </a:solidFill>
              </a:rPr>
              <a:t>有监督场景</a:t>
            </a:r>
            <a:r>
              <a:rPr lang="zh-CN" altLang="en-US" sz="2000" dirty="0"/>
              <a:t>，无监督任务上应用受限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仅聚焦图神经网络</a:t>
            </a:r>
            <a:r>
              <a:rPr lang="zh-CN" altLang="en-US" sz="2000" dirty="0">
                <a:solidFill>
                  <a:srgbClr val="FF0000"/>
                </a:solidFill>
              </a:rPr>
              <a:t>传统架构</a:t>
            </a:r>
            <a:r>
              <a:rPr lang="zh-CN" altLang="en-US" sz="2000" dirty="0"/>
              <a:t>，与先进架构结合探索较少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仅聚焦</a:t>
            </a:r>
            <a:r>
              <a:rPr lang="zh-CN" altLang="en-US" sz="2000" dirty="0">
                <a:solidFill>
                  <a:srgbClr val="FF0000"/>
                </a:solidFill>
              </a:rPr>
              <a:t>同构图</a:t>
            </a:r>
            <a:r>
              <a:rPr lang="zh-CN" altLang="en-US" sz="2000" dirty="0"/>
              <a:t>，异构图上图滤波器定义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CN" sz="2400" dirty="0"/>
              <a:t>谱</a:t>
            </a:r>
            <a:r>
              <a:rPr lang="zh-CN" altLang="en-US" sz="2400" dirty="0"/>
              <a:t>域图神经网络最新进展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000" dirty="0" err="1"/>
              <a:t>PolyGCL</a:t>
            </a:r>
            <a:r>
              <a:rPr lang="zh-CN" altLang="en-US" sz="2000" dirty="0"/>
              <a:t> </a:t>
            </a:r>
            <a:r>
              <a:rPr lang="en-US" altLang="zh-CN" sz="1800" dirty="0">
                <a:solidFill>
                  <a:srgbClr val="005AAA"/>
                </a:solidFill>
              </a:rPr>
              <a:t>[ICLR’24, </a:t>
            </a:r>
            <a:r>
              <a:rPr lang="en-US" altLang="zh-CN" sz="1800" dirty="0">
                <a:solidFill>
                  <a:srgbClr val="FF0000"/>
                </a:solidFill>
              </a:rPr>
              <a:t>Spotlight</a:t>
            </a:r>
            <a:r>
              <a:rPr lang="en-US" altLang="zh-CN" sz="1800" dirty="0">
                <a:solidFill>
                  <a:srgbClr val="005AAA"/>
                </a:solidFill>
              </a:rPr>
              <a:t>]</a:t>
            </a:r>
            <a:r>
              <a:rPr lang="zh-CN" altLang="en-US" sz="2000" dirty="0"/>
              <a:t>：基于谱域的无监督图神经网络设计，克服谱域图神经网络在无监督任务的应用难点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en-US" altLang="zh-CN" sz="2000" dirty="0" err="1"/>
              <a:t>PolyFormer</a:t>
            </a:r>
            <a:r>
              <a:rPr lang="en-US" altLang="zh-CN" sz="2000" dirty="0"/>
              <a:t> </a:t>
            </a:r>
            <a:r>
              <a:rPr lang="en-US" altLang="zh-CN" sz="1800" dirty="0">
                <a:solidFill>
                  <a:srgbClr val="005AAA"/>
                </a:solidFill>
              </a:rPr>
              <a:t>[KDD’24]</a:t>
            </a:r>
            <a:r>
              <a:rPr lang="zh-CN" altLang="en-US" sz="2000" dirty="0"/>
              <a:t>：具有谱域解释的图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的设计，可扩展同时实现节点级滤波器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kumimoji="1" lang="en-US" altLang="zh-CN" sz="2000" dirty="0"/>
              <a:t>PSHGCN</a:t>
            </a:r>
            <a:r>
              <a:rPr lang="en-US" altLang="zh-CN" sz="2000" dirty="0">
                <a:solidFill>
                  <a:srgbClr val="005AAA"/>
                </a:solidFill>
              </a:rPr>
              <a:t> [WWW’24,</a:t>
            </a:r>
            <a:r>
              <a:rPr lang="en-US" altLang="zh-CN" sz="2000" dirty="0">
                <a:solidFill>
                  <a:srgbClr val="FF0000"/>
                </a:solidFill>
              </a:rPr>
              <a:t>Oral</a:t>
            </a:r>
            <a:r>
              <a:rPr lang="en-US" altLang="zh-CN" sz="2000" dirty="0">
                <a:solidFill>
                  <a:srgbClr val="005AAA"/>
                </a:solidFill>
              </a:rPr>
              <a:t>]</a:t>
            </a:r>
            <a:r>
              <a:rPr lang="zh-CN" altLang="en-US" sz="2000" dirty="0"/>
              <a:t>：定义</a:t>
            </a:r>
            <a:r>
              <a:rPr lang="zh-CN" altLang="en-CN" sz="2000" dirty="0"/>
              <a:t>异构</a:t>
            </a:r>
            <a:r>
              <a:rPr lang="zh-CN" altLang="en-US" sz="2000" dirty="0"/>
              <a:t>图上的图滤波器，摆脱异构图神经网络对手动定义</a:t>
            </a:r>
            <a:r>
              <a:rPr lang="en-US" altLang="zh-CN" sz="2000" dirty="0"/>
              <a:t>meta-path</a:t>
            </a:r>
            <a:r>
              <a:rPr lang="zh-CN" altLang="en-US" sz="2000" dirty="0"/>
              <a:t>的依赖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endParaRPr lang="en-CN" altLang="zh-CN" sz="2000" dirty="0"/>
          </a:p>
          <a:p>
            <a:pPr>
              <a:spcAft>
                <a:spcPts val="600"/>
              </a:spcAft>
            </a:pPr>
            <a:endParaRPr lang="en-US" altLang="zh-CN" sz="2000" dirty="0"/>
          </a:p>
          <a:p>
            <a:pPr>
              <a:spcAft>
                <a:spcPts val="600"/>
              </a:spcAft>
            </a:pPr>
            <a:endParaRPr lang="zh-CN" altLang="en-US" sz="2000" dirty="0"/>
          </a:p>
        </p:txBody>
      </p:sp>
      <p:sp>
        <p:nvSpPr>
          <p:cNvPr id="3" name="文本框 9">
            <a:extLst>
              <a:ext uri="{FF2B5EF4-FFF2-40B4-BE49-F238E27FC236}">
                <a16:creationId xmlns:a16="http://schemas.microsoft.com/office/drawing/2014/main" id="{CD76B8F8-2BA1-96F6-55E8-CA42201605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555911"/>
            <a:ext cx="12192000" cy="2539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050" b="0" dirty="0">
                <a:cs typeface="Times New Roman" panose="02020603050405020304" pitchFamily="18" charset="0"/>
              </a:rPr>
              <a:t> </a:t>
            </a:r>
            <a:r>
              <a:rPr lang="en-US" altLang="zh-CN" sz="1050" b="0" dirty="0" err="1">
                <a:cs typeface="Times New Roman" panose="02020603050405020304" pitchFamily="18" charset="0"/>
              </a:rPr>
              <a:t>Mingguo</a:t>
            </a:r>
            <a:r>
              <a:rPr lang="en-US" altLang="zh-CN" sz="1050" b="0" dirty="0">
                <a:cs typeface="Times New Roman" panose="02020603050405020304" pitchFamily="18" charset="0"/>
              </a:rPr>
              <a:t> He, </a:t>
            </a:r>
            <a:r>
              <a:rPr lang="en-US" altLang="zh-CN" sz="1050" dirty="0" err="1">
                <a:cs typeface="Times New Roman" panose="02020603050405020304" pitchFamily="18" charset="0"/>
              </a:rPr>
              <a:t>Zhewei</a:t>
            </a:r>
            <a:r>
              <a:rPr lang="en-US" altLang="zh-CN" sz="1050" dirty="0">
                <a:cs typeface="Times New Roman" panose="02020603050405020304" pitchFamily="18" charset="0"/>
              </a:rPr>
              <a:t> Wei</a:t>
            </a:r>
            <a:r>
              <a:rPr lang="en-US" altLang="zh-CN" sz="1050" b="0" dirty="0">
                <a:cs typeface="Times New Roman" panose="02020603050405020304" pitchFamily="18" charset="0"/>
              </a:rPr>
              <a:t>* et al. </a:t>
            </a:r>
            <a:r>
              <a:rPr lang="zh-CN" altLang="en-US" sz="1050" b="0" dirty="0">
                <a:cs typeface="Times New Roman" panose="02020603050405020304" pitchFamily="18" charset="0"/>
              </a:rPr>
              <a:t> </a:t>
            </a:r>
            <a:r>
              <a:rPr lang="en-US" altLang="zh-CN" sz="1050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Spectral Heterogeneous Graph Convolutions via Positive Noncommutative Polynomials. </a:t>
            </a:r>
            <a:r>
              <a:rPr lang="en-US" altLang="en-GB" sz="105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[TheWebConf’24, </a:t>
            </a:r>
            <a:r>
              <a:rPr lang="en-US" altLang="en-GB" sz="105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Oral</a:t>
            </a:r>
            <a:r>
              <a:rPr lang="en-US" altLang="en-GB" sz="105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endParaRPr lang="en-US" altLang="zh-CN" sz="1050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636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左 20">
            <a:extLst>
              <a:ext uri="{FF2B5EF4-FFF2-40B4-BE49-F238E27FC236}">
                <a16:creationId xmlns:a16="http://schemas.microsoft.com/office/drawing/2014/main" id="{BFE9BE50-0944-A1BB-815C-50E60BCD9F4F}"/>
              </a:ext>
            </a:extLst>
          </p:cNvPr>
          <p:cNvSpPr/>
          <p:nvPr/>
        </p:nvSpPr>
        <p:spPr>
          <a:xfrm rot="16200000">
            <a:off x="4981715" y="2990299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C44C4-8521-F25A-E7C6-4340073F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图机器学习近期工作</a:t>
            </a:r>
            <a:endParaRPr kumimoji="1" lang="zh-CN" altLang="en-US" dirty="0"/>
          </a:p>
        </p:txBody>
      </p:sp>
      <p:sp>
        <p:nvSpPr>
          <p:cNvPr id="24" name="任意多边形: 形状 17">
            <a:extLst>
              <a:ext uri="{FF2B5EF4-FFF2-40B4-BE49-F238E27FC236}">
                <a16:creationId xmlns:a16="http://schemas.microsoft.com/office/drawing/2014/main" id="{D97EE0C4-EB1C-5EAB-02F9-6A11E2A9B291}"/>
              </a:ext>
            </a:extLst>
          </p:cNvPr>
          <p:cNvSpPr/>
          <p:nvPr/>
        </p:nvSpPr>
        <p:spPr>
          <a:xfrm>
            <a:off x="4890193" y="4212917"/>
            <a:ext cx="2117836" cy="2117836"/>
          </a:xfrm>
          <a:custGeom>
            <a:avLst/>
            <a:gdLst>
              <a:gd name="connsiteX0" fmla="*/ 0 w 2117836"/>
              <a:gd name="connsiteY0" fmla="*/ 1058918 h 2117836"/>
              <a:gd name="connsiteX1" fmla="*/ 1058918 w 2117836"/>
              <a:gd name="connsiteY1" fmla="*/ 0 h 2117836"/>
              <a:gd name="connsiteX2" fmla="*/ 2117836 w 2117836"/>
              <a:gd name="connsiteY2" fmla="*/ 1058918 h 2117836"/>
              <a:gd name="connsiteX3" fmla="*/ 1058918 w 2117836"/>
              <a:gd name="connsiteY3" fmla="*/ 2117836 h 2117836"/>
              <a:gd name="connsiteX4" fmla="*/ 0 w 2117836"/>
              <a:gd name="connsiteY4" fmla="*/ 1058918 h 211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836" h="2117836">
                <a:moveTo>
                  <a:pt x="0" y="1058918"/>
                </a:moveTo>
                <a:cubicBezTo>
                  <a:pt x="0" y="474094"/>
                  <a:pt x="474094" y="0"/>
                  <a:pt x="1058918" y="0"/>
                </a:cubicBezTo>
                <a:cubicBezTo>
                  <a:pt x="1643742" y="0"/>
                  <a:pt x="2117836" y="474094"/>
                  <a:pt x="2117836" y="1058918"/>
                </a:cubicBezTo>
                <a:cubicBezTo>
                  <a:pt x="2117836" y="1643742"/>
                  <a:pt x="1643742" y="2117836"/>
                  <a:pt x="1058918" y="2117836"/>
                </a:cubicBezTo>
                <a:cubicBezTo>
                  <a:pt x="474094" y="2117836"/>
                  <a:pt x="0" y="1643742"/>
                  <a:pt x="0" y="1058918"/>
                </a:cubicBezTo>
                <a:close/>
              </a:path>
            </a:pathLst>
          </a:custGeom>
          <a:solidFill>
            <a:srgbClr val="407FD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4280" tIns="334280" rIns="334280" bIns="33428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800" b="0" kern="1200" dirty="0">
                <a:latin typeface="SimHei" panose="02010609060101010101" pitchFamily="49" charset="-122"/>
                <a:ea typeface="SimHei" panose="02010609060101010101" pitchFamily="49" charset="-122"/>
              </a:rPr>
              <a:t>图机器学习</a:t>
            </a:r>
          </a:p>
        </p:txBody>
      </p:sp>
      <p:sp>
        <p:nvSpPr>
          <p:cNvPr id="25" name="箭头: 左 18">
            <a:extLst>
              <a:ext uri="{FF2B5EF4-FFF2-40B4-BE49-F238E27FC236}">
                <a16:creationId xmlns:a16="http://schemas.microsoft.com/office/drawing/2014/main" id="{B5F18CFC-5641-392D-A119-8C801F4B85F7}"/>
              </a:ext>
            </a:extLst>
          </p:cNvPr>
          <p:cNvSpPr/>
          <p:nvPr/>
        </p:nvSpPr>
        <p:spPr>
          <a:xfrm rot="10800000">
            <a:off x="2827671" y="4988796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51092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: 形状 19">
            <a:extLst>
              <a:ext uri="{FF2B5EF4-FFF2-40B4-BE49-F238E27FC236}">
                <a16:creationId xmlns:a16="http://schemas.microsoft.com/office/drawing/2014/main" id="{CF7FC866-E482-35ED-40ED-79135B839BEF}"/>
              </a:ext>
            </a:extLst>
          </p:cNvPr>
          <p:cNvSpPr/>
          <p:nvPr/>
        </p:nvSpPr>
        <p:spPr>
          <a:xfrm>
            <a:off x="1248365" y="4490334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图自监督学习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ICLR24 </a:t>
            </a:r>
            <a:r>
              <a:rPr lang="en-US" altLang="zh-CN" sz="1800" b="0" dirty="0">
                <a:solidFill>
                  <a:schemeClr val="bg1"/>
                </a:solidFill>
              </a:rPr>
              <a:t>(Spotlight)</a:t>
            </a:r>
            <a:endParaRPr lang="zh-CN" altLang="en-US" sz="1800" b="0" dirty="0">
              <a:solidFill>
                <a:srgbClr val="FFFFFF"/>
              </a:solidFill>
            </a:endParaRPr>
          </a:p>
        </p:txBody>
      </p:sp>
      <p:sp>
        <p:nvSpPr>
          <p:cNvPr id="27" name="箭头: 左 20">
            <a:extLst>
              <a:ext uri="{FF2B5EF4-FFF2-40B4-BE49-F238E27FC236}">
                <a16:creationId xmlns:a16="http://schemas.microsoft.com/office/drawing/2014/main" id="{BA3E90A0-F405-9DFF-B2A1-34DA4D61253A}"/>
              </a:ext>
            </a:extLst>
          </p:cNvPr>
          <p:cNvSpPr/>
          <p:nvPr/>
        </p:nvSpPr>
        <p:spPr>
          <a:xfrm rot="12600000">
            <a:off x="3384383" y="3708389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8" name="任意多边形: 形状 21">
            <a:extLst>
              <a:ext uri="{FF2B5EF4-FFF2-40B4-BE49-F238E27FC236}">
                <a16:creationId xmlns:a16="http://schemas.microsoft.com/office/drawing/2014/main" id="{7CC7A600-2F8A-AC05-D75A-1EA64C2565C3}"/>
              </a:ext>
            </a:extLst>
          </p:cNvPr>
          <p:cNvSpPr/>
          <p:nvPr/>
        </p:nvSpPr>
        <p:spPr>
          <a:xfrm>
            <a:off x="1779542" y="2400625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1A52B2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CN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</a:t>
            </a:r>
            <a:r>
              <a:rPr lang="en-US" altLang="zh-CN" sz="2400" b="0" dirty="0">
                <a:solidFill>
                  <a:srgbClr val="FFFFFF"/>
                </a:solidFill>
              </a:rPr>
              <a:t>Transformers</a:t>
            </a: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1800" b="0" dirty="0">
                <a:solidFill>
                  <a:srgbClr val="FFFFFF"/>
                </a:solidFill>
              </a:rPr>
              <a:t>KDD24</a:t>
            </a:r>
            <a:endParaRPr lang="zh-CN" altLang="en-US" sz="2400" b="0" dirty="0">
              <a:solidFill>
                <a:schemeClr val="bg1"/>
              </a:solidFill>
            </a:endParaRPr>
          </a:p>
        </p:txBody>
      </p:sp>
      <p:sp>
        <p:nvSpPr>
          <p:cNvPr id="31" name="箭头: 左 24">
            <a:extLst>
              <a:ext uri="{FF2B5EF4-FFF2-40B4-BE49-F238E27FC236}">
                <a16:creationId xmlns:a16="http://schemas.microsoft.com/office/drawing/2014/main" id="{C7AAB2BC-7C10-8530-3DC0-F69858ABB304}"/>
              </a:ext>
            </a:extLst>
          </p:cNvPr>
          <p:cNvSpPr/>
          <p:nvPr/>
        </p:nvSpPr>
        <p:spPr>
          <a:xfrm rot="19800000">
            <a:off x="6546541" y="3708390"/>
            <a:ext cx="1925488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2" name="任意多边形: 形状 25">
            <a:extLst>
              <a:ext uri="{FF2B5EF4-FFF2-40B4-BE49-F238E27FC236}">
                <a16:creationId xmlns:a16="http://schemas.microsoft.com/office/drawing/2014/main" id="{2840806D-0FB5-DF23-1BE5-E3036273264C}"/>
              </a:ext>
            </a:extLst>
          </p:cNvPr>
          <p:cNvSpPr/>
          <p:nvPr/>
        </p:nvSpPr>
        <p:spPr>
          <a:xfrm>
            <a:off x="7659000" y="2400625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4D8FE5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8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图大模型攻防</a:t>
            </a:r>
            <a:endParaRPr lang="en-US" altLang="zh-CN" sz="28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2000" b="0" dirty="0">
                <a:solidFill>
                  <a:srgbClr val="FFFFFF"/>
                </a:solidFill>
              </a:rPr>
              <a:t>NeurIPS24</a:t>
            </a:r>
            <a:endParaRPr lang="zh-CN" altLang="en-US" sz="2000" b="0" dirty="0">
              <a:solidFill>
                <a:schemeClr val="bg1"/>
              </a:solidFill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endParaRPr lang="zh-CN" altLang="en-US" sz="1600" b="0" dirty="0">
              <a:solidFill>
                <a:schemeClr val="bg1"/>
              </a:solidFill>
            </a:endParaRPr>
          </a:p>
        </p:txBody>
      </p:sp>
      <p:sp>
        <p:nvSpPr>
          <p:cNvPr id="33" name="箭头: 左 26">
            <a:extLst>
              <a:ext uri="{FF2B5EF4-FFF2-40B4-BE49-F238E27FC236}">
                <a16:creationId xmlns:a16="http://schemas.microsoft.com/office/drawing/2014/main" id="{199B6F36-C5FD-B617-879E-EACE72AB88BD}"/>
              </a:ext>
            </a:extLst>
          </p:cNvPr>
          <p:cNvSpPr/>
          <p:nvPr/>
        </p:nvSpPr>
        <p:spPr>
          <a:xfrm>
            <a:off x="7083051" y="4988940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4" name="任意多边形: 形状 27">
            <a:extLst>
              <a:ext uri="{FF2B5EF4-FFF2-40B4-BE49-F238E27FC236}">
                <a16:creationId xmlns:a16="http://schemas.microsoft.com/office/drawing/2014/main" id="{48B48846-0A2E-E28B-CBD2-5E2CEB07904B}"/>
              </a:ext>
            </a:extLst>
          </p:cNvPr>
          <p:cNvSpPr/>
          <p:nvPr/>
        </p:nvSpPr>
        <p:spPr>
          <a:xfrm>
            <a:off x="8094822" y="4485954"/>
            <a:ext cx="2465674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66ADFF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几何图机器学习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2400" b="0" dirty="0">
                <a:solidFill>
                  <a:srgbClr val="FFFF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ICML 24 (Oral)</a:t>
            </a:r>
            <a:endParaRPr lang="zh-CN" altLang="en-US" sz="2400" b="0" dirty="0">
              <a:solidFill>
                <a:srgbClr val="FFFFFF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21">
            <a:extLst>
              <a:ext uri="{FF2B5EF4-FFF2-40B4-BE49-F238E27FC236}">
                <a16:creationId xmlns:a16="http://schemas.microsoft.com/office/drawing/2014/main" id="{28F3E28D-9055-A4FC-A449-BBE05ABC8859}"/>
              </a:ext>
            </a:extLst>
          </p:cNvPr>
          <p:cNvSpPr/>
          <p:nvPr/>
        </p:nvSpPr>
        <p:spPr>
          <a:xfrm>
            <a:off x="4716111" y="1816296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3370CC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异构图学习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WWW24 </a:t>
            </a:r>
            <a:r>
              <a:rPr lang="en-US" altLang="zh-CN" sz="1800" b="0" dirty="0">
                <a:solidFill>
                  <a:schemeClr val="bg1"/>
                </a:solidFill>
              </a:rPr>
              <a:t>(oral)</a:t>
            </a:r>
            <a:endParaRPr lang="zh-CN" altLang="en-US" sz="1800" b="0" dirty="0">
              <a:solidFill>
                <a:schemeClr val="bg1"/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095F0F7-3B44-DAB3-7EC0-A636E5F2CB2B}"/>
              </a:ext>
            </a:extLst>
          </p:cNvPr>
          <p:cNvSpPr txBox="1">
            <a:spLocks/>
          </p:cNvSpPr>
          <p:nvPr/>
        </p:nvSpPr>
        <p:spPr bwMode="auto">
          <a:xfrm>
            <a:off x="1694138" y="1206279"/>
            <a:ext cx="9115305" cy="229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PolyGCL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Graph Contrastive Learning via Learnable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Polynomial Filters</a:t>
            </a:r>
            <a:br>
              <a:rPr lang="en-GB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zh-C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(ICLR, 2024, </a:t>
            </a:r>
            <a:r>
              <a:rPr lang="en-GB" altLang="zh-CN" sz="3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Spotlight</a:t>
            </a:r>
            <a:r>
              <a:rPr lang="en-GB" altLang="zh-C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32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099D75A4-256C-3407-66AF-86B67480A906}"/>
              </a:ext>
            </a:extLst>
          </p:cNvPr>
          <p:cNvSpPr txBox="1">
            <a:spLocks/>
          </p:cNvSpPr>
          <p:nvPr/>
        </p:nvSpPr>
        <p:spPr bwMode="auto">
          <a:xfrm>
            <a:off x="2336409" y="3183146"/>
            <a:ext cx="7519182" cy="107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Jingyu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Runlin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Lei, </a:t>
            </a: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Zhewei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</a:t>
            </a:r>
          </a:p>
        </p:txBody>
      </p:sp>
    </p:spTree>
    <p:extLst>
      <p:ext uri="{BB962C8B-B14F-4D97-AF65-F5344CB8AC3E}">
        <p14:creationId xmlns:p14="http://schemas.microsoft.com/office/powerpoint/2010/main" val="844737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8B3215-AF6D-D4C4-A3AB-83B4081E7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000" y="1362893"/>
            <a:ext cx="3286800" cy="20208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FF505D6-2B67-7840-966F-A6D2510F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C0702-31C4-BB4D-A360-A087E76E2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62" y="1244600"/>
                <a:ext cx="9798534" cy="5497512"/>
              </a:xfrm>
            </p:spPr>
            <p:txBody>
              <a:bodyPr/>
              <a:lstStyle/>
              <a:p>
                <a:r>
                  <a:rPr lang="zh-CN" altLang="en-US" sz="2800" dirty="0"/>
                  <a:t>图自监督学习</a:t>
                </a:r>
                <a:endParaRPr lang="en-US" altLang="zh-CN" sz="2800" dirty="0"/>
              </a:p>
              <a:p>
                <a:pPr lvl="1"/>
                <a:r>
                  <a:rPr lang="zh-CN" altLang="en-US" sz="2400" dirty="0"/>
                  <a:t>无需标签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只涉及图结构和属性信息</a:t>
                </a:r>
                <a:r>
                  <a:rPr lang="en-US" altLang="zh-CN" sz="2400" dirty="0"/>
                  <a:t>: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/>
                  <a:t> &amp; 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输出：用于下游任务的表征 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核心机制：生成式 </a:t>
                </a:r>
                <a:r>
                  <a:rPr lang="en-US" altLang="zh-CN" sz="2400" dirty="0"/>
                  <a:t>/ 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对比式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800" dirty="0"/>
                  <a:t>自监督如何学习多项式谱滤波器</a:t>
                </a:r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kumimoji="1" lang="en-US" altLang="zh-CN" sz="2800" dirty="0">
                  <a:latin typeface="+mn-ea"/>
                </a:endParaRPr>
              </a:p>
              <a:p>
                <a:pPr lvl="1"/>
                <a:endParaRPr kumimoji="1"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C0702-31C4-BB4D-A360-A087E76E2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62" y="1244600"/>
                <a:ext cx="9798534" cy="5497512"/>
              </a:xfrm>
              <a:blipFill>
                <a:blip r:embed="rId4"/>
                <a:stretch>
                  <a:fillRect l="-648" t="-13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形 15" descr="哭泣的脸，没有填充">
            <a:extLst>
              <a:ext uri="{FF2B5EF4-FFF2-40B4-BE49-F238E27FC236}">
                <a16:creationId xmlns:a16="http://schemas.microsoft.com/office/drawing/2014/main" id="{DB98B830-E232-2114-6DDE-90D3C2288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6826" y="4116481"/>
            <a:ext cx="504000" cy="504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03F043-2458-ECAA-2A96-88733333F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4367" y="4524073"/>
            <a:ext cx="3600000" cy="20926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931309E-96E0-B43C-E5BF-773889026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015" y="4509007"/>
            <a:ext cx="3598770" cy="20952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90D3CBB-821C-B0C3-862C-146A28D2365D}"/>
              </a:ext>
            </a:extLst>
          </p:cNvPr>
          <p:cNvSpPr txBox="1"/>
          <p:nvPr/>
        </p:nvSpPr>
        <p:spPr>
          <a:xfrm>
            <a:off x="5694368" y="4113334"/>
            <a:ext cx="4583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0" dirty="0">
                <a:latin typeface="+mn-lt"/>
                <a:ea typeface="黑体" panose="02010609060101010101" pitchFamily="49" charset="-122"/>
              </a:rPr>
              <a:t>直接将谱</a:t>
            </a:r>
            <a:r>
              <a:rPr lang="en-US" altLang="zh-CN" sz="2400" b="0" dirty="0">
                <a:latin typeface="+mn-lt"/>
                <a:ea typeface="黑体" panose="02010609060101010101" pitchFamily="49" charset="-122"/>
              </a:rPr>
              <a:t>GNN</a:t>
            </a:r>
            <a:r>
              <a:rPr lang="zh-CN" altLang="en-US" sz="2400" b="0" dirty="0">
                <a:latin typeface="+mn-lt"/>
                <a:ea typeface="黑体" panose="02010609060101010101" pitchFamily="49" charset="-122"/>
              </a:rPr>
              <a:t>嵌入图对比学习</a:t>
            </a:r>
            <a:endParaRPr lang="en-US" altLang="zh-CN" sz="2400" b="0" dirty="0"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7" name="图形 6" descr="无填充的笑脸">
            <a:extLst>
              <a:ext uri="{FF2B5EF4-FFF2-40B4-BE49-F238E27FC236}">
                <a16:creationId xmlns:a16="http://schemas.microsoft.com/office/drawing/2014/main" id="{ED81EB1F-4F92-251C-B24E-E3978ECF4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52781" y="4092165"/>
            <a:ext cx="504000" cy="504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0E7CCA6-8149-1743-3C97-A0DCCBA33AA3}"/>
              </a:ext>
            </a:extLst>
          </p:cNvPr>
          <p:cNvSpPr txBox="1"/>
          <p:nvPr/>
        </p:nvSpPr>
        <p:spPr>
          <a:xfrm>
            <a:off x="2009162" y="4113334"/>
            <a:ext cx="3475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0" dirty="0">
                <a:latin typeface="+mn-lt"/>
                <a:ea typeface="黑体" panose="02010609060101010101" pitchFamily="49" charset="-122"/>
              </a:rPr>
              <a:t>有监督学习下的谱</a:t>
            </a:r>
            <a:r>
              <a:rPr lang="en-US" altLang="zh-CN" sz="2400" b="0" dirty="0">
                <a:latin typeface="+mn-lt"/>
                <a:ea typeface="黑体" panose="02010609060101010101" pitchFamily="49" charset="-122"/>
              </a:rPr>
              <a:t>GNN</a:t>
            </a: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AA829F1F-263D-C866-333B-E1E02252C1DB}"/>
              </a:ext>
            </a:extLst>
          </p:cNvPr>
          <p:cNvSpPr/>
          <p:nvPr/>
        </p:nvSpPr>
        <p:spPr>
          <a:xfrm>
            <a:off x="1626172" y="6588545"/>
            <a:ext cx="8712968" cy="307135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396" b="0" dirty="0" err="1">
                <a:cs typeface="Times New Roman" panose="02020603050405020304" pitchFamily="18" charset="0"/>
              </a:rPr>
              <a:t>PolyGCL</a:t>
            </a:r>
            <a:r>
              <a:rPr lang="en-US" altLang="zh-CN" sz="1396" b="0" dirty="0">
                <a:cs typeface="Times New Roman" panose="02020603050405020304" pitchFamily="18" charset="0"/>
              </a:rPr>
              <a:t>: Graph Contrastive Learning via Learnable Spectral Polynomial Filters.</a:t>
            </a:r>
            <a:r>
              <a:rPr lang="en-US" altLang="zh-CN" sz="1396" b="0" dirty="0">
                <a:solidFill>
                  <a:srgbClr val="0070C0"/>
                </a:solidFill>
                <a:cs typeface="Times New Roman" panose="02020603050405020304" pitchFamily="18" charset="0"/>
              </a:rPr>
              <a:t> </a:t>
            </a:r>
            <a:r>
              <a:rPr lang="en-US" altLang="zh-CN" sz="1396" dirty="0">
                <a:solidFill>
                  <a:srgbClr val="0070C0"/>
                </a:solidFill>
                <a:cs typeface="Times New Roman" panose="02020603050405020304" pitchFamily="18" charset="0"/>
              </a:rPr>
              <a:t>[ICLR’24 </a:t>
            </a:r>
            <a:r>
              <a:rPr lang="en-US" altLang="zh-CN" sz="1396" dirty="0">
                <a:solidFill>
                  <a:srgbClr val="FF0000"/>
                </a:solidFill>
                <a:cs typeface="Times New Roman" panose="02020603050405020304" pitchFamily="18" charset="0"/>
              </a:rPr>
              <a:t>Spotlight</a:t>
            </a:r>
            <a:r>
              <a:rPr lang="en-US" altLang="zh-CN" sz="1396" dirty="0">
                <a:solidFill>
                  <a:srgbClr val="0070C0"/>
                </a:solidFill>
                <a:cs typeface="Times New Roman" panose="02020603050405020304" pitchFamily="18" charset="0"/>
              </a:rPr>
              <a:t>]</a:t>
            </a:r>
            <a:endParaRPr lang="en-US" altLang="zh-CN" sz="1596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13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C0702-31C4-BB4D-A360-A087E76E2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3376" y="1212248"/>
                <a:ext cx="10786142" cy="5497512"/>
              </a:xfrm>
            </p:spPr>
            <p:txBody>
              <a:bodyPr/>
              <a:lstStyle/>
              <a:p>
                <a:r>
                  <a:rPr kumimoji="1" lang="zh-CN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自监督图对比学习机制实现谱多项式滤波器的学习</a:t>
                </a:r>
                <a:endParaRPr lang="en-US" altLang="zh-CN" sz="2200" dirty="0"/>
              </a:p>
              <a:p>
                <a:endParaRPr lang="en-US" altLang="zh-CN" sz="24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pPr lvl="1"/>
                <a:endParaRPr kumimoji="1" lang="en-US" altLang="zh-CN" sz="1800" b="1" dirty="0">
                  <a:solidFill>
                    <a:srgbClr val="000000"/>
                  </a:solidFill>
                </a:endParaRPr>
              </a:p>
              <a:p>
                <a:r>
                  <a:rPr lang="zh-CN" altLang="en-US" sz="2200" dirty="0"/>
                  <a:t>编码器</a:t>
                </a:r>
                <a:r>
                  <a:rPr lang="en-US" altLang="zh-CN" sz="22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ChebNetII</a:t>
                </a:r>
                <a:r>
                  <a:rPr lang="en-US" altLang="zh-CN" sz="2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sz="22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[He et al., 2022]</a:t>
                </a:r>
                <a:r>
                  <a:rPr lang="en-US" altLang="zh-CN" sz="2200" dirty="0"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  <a:r>
                  <a:rPr lang="en-US" altLang="zh-CN" sz="2200" dirty="0">
                    <a:solidFill>
                      <a:srgbClr val="0070C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𝐙</m:t>
                    </m:r>
                    <m:r>
                      <a:rPr kumimoji="1"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</m:acc>
                          </m:e>
                        </m:d>
                        <m:r>
                          <a:rPr kumimoji="1" lang="en-US" altLang="zh-CN" sz="22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nary>
                  </m:oMath>
                </a14:m>
                <a:endParaRPr kumimoji="1" lang="en-US" altLang="zh-CN" sz="2200" b="1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解耦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低通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zh-CN" altLang="en-US" sz="2000" dirty="0">
                    <a:solidFill>
                      <a:srgbClr val="C00000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高通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:pPr lvl="1"/>
                <a:endParaRPr kumimoji="1" lang="en-US" altLang="zh-CN" sz="1800" b="1" dirty="0">
                  <a:solidFill>
                    <a:srgbClr val="000000"/>
                  </a:solidFill>
                </a:endParaRPr>
              </a:p>
              <a:p>
                <a:endParaRPr lang="zh-CN" altLang="en-US" sz="2800" dirty="0"/>
              </a:p>
              <a:p>
                <a:endParaRPr lang="zh-CN" altLang="en-US" sz="2800" dirty="0"/>
              </a:p>
              <a:p>
                <a:endParaRPr lang="en-US" altLang="zh-CN" sz="2800" dirty="0"/>
              </a:p>
              <a:p>
                <a:endParaRPr kumimoji="1" lang="en-US" altLang="zh-CN" sz="2800" dirty="0">
                  <a:latin typeface="+mn-ea"/>
                </a:endParaRPr>
              </a:p>
              <a:p>
                <a:pPr lvl="1"/>
                <a:endParaRPr kumimoji="1"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C0702-31C4-BB4D-A360-A087E76E2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376" y="1212248"/>
                <a:ext cx="10786142" cy="5497512"/>
              </a:xfrm>
              <a:blipFill>
                <a:blip r:embed="rId3"/>
                <a:stretch>
                  <a:fillRect l="-235" t="-9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6FF505D6-2B67-7840-966F-A6D2510F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PolyGCL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框架</a:t>
            </a:r>
            <a:endParaRPr lang="zh-CN" altLang="en-US" dirty="0"/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AA829F1F-263D-C866-333B-E1E02252C1DB}"/>
              </a:ext>
            </a:extLst>
          </p:cNvPr>
          <p:cNvSpPr/>
          <p:nvPr/>
        </p:nvSpPr>
        <p:spPr>
          <a:xfrm>
            <a:off x="1626172" y="6588545"/>
            <a:ext cx="8712968" cy="307135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396" b="0" dirty="0" err="1">
                <a:cs typeface="Times New Roman" panose="02020603050405020304" pitchFamily="18" charset="0"/>
              </a:rPr>
              <a:t>PolyGCL</a:t>
            </a:r>
            <a:r>
              <a:rPr lang="en-US" altLang="zh-CN" sz="1396" b="0" dirty="0">
                <a:cs typeface="Times New Roman" panose="02020603050405020304" pitchFamily="18" charset="0"/>
              </a:rPr>
              <a:t>: Graph Contrastive Learning via Learnable Spectral Polynomial Filters.</a:t>
            </a:r>
            <a:r>
              <a:rPr lang="en-US" altLang="zh-CN" sz="1396" b="0" dirty="0">
                <a:solidFill>
                  <a:srgbClr val="0070C0"/>
                </a:solidFill>
                <a:cs typeface="Times New Roman" panose="02020603050405020304" pitchFamily="18" charset="0"/>
              </a:rPr>
              <a:t> </a:t>
            </a:r>
            <a:r>
              <a:rPr lang="en-US" altLang="zh-CN" sz="1396" dirty="0">
                <a:solidFill>
                  <a:srgbClr val="0070C0"/>
                </a:solidFill>
                <a:cs typeface="Times New Roman" panose="02020603050405020304" pitchFamily="18" charset="0"/>
              </a:rPr>
              <a:t>[ICLR’24 </a:t>
            </a:r>
            <a:r>
              <a:rPr lang="en-US" altLang="zh-CN" sz="1396" dirty="0">
                <a:solidFill>
                  <a:srgbClr val="FF0000"/>
                </a:solidFill>
                <a:cs typeface="Times New Roman" panose="02020603050405020304" pitchFamily="18" charset="0"/>
              </a:rPr>
              <a:t>Spotlight</a:t>
            </a:r>
            <a:r>
              <a:rPr lang="en-US" altLang="zh-CN" sz="1396" dirty="0">
                <a:solidFill>
                  <a:srgbClr val="0070C0"/>
                </a:solidFill>
                <a:cs typeface="Times New Roman" panose="02020603050405020304" pitchFamily="18" charset="0"/>
              </a:rPr>
              <a:t>]</a:t>
            </a:r>
            <a:endParaRPr lang="en-US" altLang="zh-CN" sz="1596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7482F9-6965-8F03-2372-3B0D76A8B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81" y="1569115"/>
            <a:ext cx="6867838" cy="2091643"/>
          </a:xfrm>
          <a:prstGeom prst="rect">
            <a:avLst/>
          </a:prstGeom>
        </p:spPr>
      </p:pic>
      <p:sp>
        <p:nvSpPr>
          <p:cNvPr id="4" name="箭头: 下 18">
            <a:extLst>
              <a:ext uri="{FF2B5EF4-FFF2-40B4-BE49-F238E27FC236}">
                <a16:creationId xmlns:a16="http://schemas.microsoft.com/office/drawing/2014/main" id="{F18BA373-BAD0-8DD6-4043-AD08711973D4}"/>
              </a:ext>
            </a:extLst>
          </p:cNvPr>
          <p:cNvSpPr/>
          <p:nvPr/>
        </p:nvSpPr>
        <p:spPr>
          <a:xfrm rot="16200000">
            <a:off x="5328625" y="5187282"/>
            <a:ext cx="306781" cy="289780"/>
          </a:xfrm>
          <a:prstGeom prst="down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6664"/>
            <a:endParaRPr lang="zh-CN" altLang="en-US" sz="1804" dirty="0">
              <a:solidFill>
                <a:srgbClr val="0070C0"/>
              </a:solidFill>
              <a:latin typeface="Arial"/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5E1BBC4-3EF4-5102-8132-103424E4AE80}"/>
                  </a:ext>
                </a:extLst>
              </p:cNvPr>
              <p:cNvSpPr txBox="1"/>
              <p:nvPr/>
            </p:nvSpPr>
            <p:spPr>
              <a:xfrm>
                <a:off x="979779" y="4830500"/>
                <a:ext cx="4502236" cy="1044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sz="1800" b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前缀和</a:t>
                </a:r>
                <a:r>
                  <a:rPr lang="en-US" altLang="zh-CN" sz="1800" b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800" b="0" i="1">
                            <a:solidFill>
                              <a:srgbClr val="C01A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rgbClr val="C01A24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C01A24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rgbClr val="C01A24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1800" b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1800" b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sz="1800" b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 </m:t>
                    </m:r>
                    <m:sSub>
                      <m:sSubPr>
                        <m:ctrlPr>
                          <a:rPr lang="zh-CN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endParaRPr lang="en-US" altLang="zh-CN" sz="1800" b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1800" b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前缀差</a:t>
                </a:r>
                <a:r>
                  <a:rPr lang="en-US" altLang="zh-CN" sz="1800" b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8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zh-CN" sz="1800" b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800" b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zh-CN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1800" b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sz="1800" b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 </m:t>
                    </m:r>
                    <m:sSub>
                      <m:sSubPr>
                        <m:ctrlPr>
                          <a:rPr lang="zh-CN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endParaRPr lang="en-US" altLang="zh-CN" sz="1800" b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1800" b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初始化</a:t>
                </a:r>
                <a:r>
                  <a:rPr lang="en-US" altLang="zh-CN" sz="1800" b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800" b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1800" b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8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800" b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zh-CN" sz="1800" b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800" b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1800" b="0" dirty="0"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5E1BBC4-3EF4-5102-8132-103424E4A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79" y="4830500"/>
                <a:ext cx="4502236" cy="1044068"/>
              </a:xfrm>
              <a:prstGeom prst="rect">
                <a:avLst/>
              </a:prstGeom>
              <a:blipFill>
                <a:blip r:embed="rId5"/>
                <a:stretch>
                  <a:fillRect t="-2410" b="-72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F00139B-8BDB-8898-C3B8-3832E2BD9D8F}"/>
                  </a:ext>
                </a:extLst>
              </p:cNvPr>
              <p:cNvSpPr txBox="1"/>
              <p:nvPr/>
            </p:nvSpPr>
            <p:spPr>
              <a:xfrm>
                <a:off x="5288623" y="4815859"/>
                <a:ext cx="3363362" cy="384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8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zh-CN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8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zh-CN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sz="18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zh-CN" altLang="zh-CN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zh-CN" altLang="zh-CN" sz="1800" dirty="0"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F00139B-8BDB-8898-C3B8-3832E2BD9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623" y="4815859"/>
                <a:ext cx="3363362" cy="384464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4C8B32-E1BB-58AC-934C-053A204BF292}"/>
                  </a:ext>
                </a:extLst>
              </p:cNvPr>
              <p:cNvSpPr txBox="1"/>
              <p:nvPr/>
            </p:nvSpPr>
            <p:spPr>
              <a:xfrm>
                <a:off x="5635601" y="5289740"/>
                <a:ext cx="291023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defTabSz="916664">
                  <a:lnSpc>
                    <a:spcPts val="1203"/>
                  </a:lnSpc>
                  <a:spcAft>
                    <a:spcPts val="1203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𝐙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8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zh-CN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acc>
                            <m:accPr>
                              <m:chr m:val="ˆ"/>
                              <m:ctrlPr>
                                <a:rPr lang="zh-CN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𝐋</m:t>
                              </m:r>
                            </m:e>
                          </m:acc>
                          <m:r>
                            <a:rPr lang="en-US" altLang="zh-CN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altLang="zh-CN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800" dirty="0">
                  <a:solidFill>
                    <a:srgbClr val="00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 defTabSz="916664">
                  <a:lnSpc>
                    <a:spcPts val="1203"/>
                  </a:lnSpc>
                  <a:spcAft>
                    <a:spcPts val="1203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zh-CN" sz="1800" i="1">
                              <a:solidFill>
                                <a:srgbClr val="C01A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CN" sz="1800">
                              <a:solidFill>
                                <a:srgbClr val="C01A24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sSub>
                        <m:sSubPr>
                          <m:ctrlPr>
                            <a:rPr lang="zh-CN" altLang="zh-CN" sz="1800" i="1">
                              <a:solidFill>
                                <a:srgbClr val="C01A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C01A24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𝐙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C01A24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8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zh-CN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rgbClr val="C01A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solidFill>
                                    <a:srgbClr val="C01A24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C01A24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rgbClr val="C01A24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acc>
                            <m:accPr>
                              <m:chr m:val="ˆ"/>
                              <m:ctrlPr>
                                <a:rPr lang="zh-CN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𝐋</m:t>
                              </m:r>
                            </m:e>
                          </m:acc>
                          <m:r>
                            <a:rPr lang="en-US" altLang="zh-CN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</m:d>
                    </m:oMath>
                  </m:oMathPara>
                </a14:m>
                <a:endParaRPr lang="zh-CN" altLang="zh-CN" sz="1800" dirty="0">
                  <a:solidFill>
                    <a:srgbClr val="000000"/>
                  </a:solidFill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4C8B32-E1BB-58AC-934C-053A204BF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601" y="5289740"/>
                <a:ext cx="2910233" cy="707886"/>
              </a:xfrm>
              <a:prstGeom prst="rect">
                <a:avLst/>
              </a:prstGeom>
              <a:blipFill>
                <a:blip r:embed="rId7"/>
                <a:stretch>
                  <a:fillRect t="-1929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12">
            <a:extLst>
              <a:ext uri="{FF2B5EF4-FFF2-40B4-BE49-F238E27FC236}">
                <a16:creationId xmlns:a16="http://schemas.microsoft.com/office/drawing/2014/main" id="{D6517256-9C06-85D6-6EDF-1A7F8F16753F}"/>
              </a:ext>
            </a:extLst>
          </p:cNvPr>
          <p:cNvSpPr/>
          <p:nvPr/>
        </p:nvSpPr>
        <p:spPr>
          <a:xfrm>
            <a:off x="9107021" y="5156710"/>
            <a:ext cx="2383646" cy="30713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6664">
              <a:spcAft>
                <a:spcPts val="1203"/>
              </a:spcAft>
            </a:pPr>
            <a:r>
              <a:rPr lang="zh-CN" altLang="en-US" sz="2000" b="0" dirty="0">
                <a:solidFill>
                  <a:srgbClr val="000000"/>
                </a:solidFill>
                <a:ea typeface="黑体" panose="02010609060101010101" pitchFamily="49" charset="-122"/>
              </a:rPr>
              <a:t>多项式编码器</a:t>
            </a:r>
            <a:endParaRPr lang="en-US" altLang="zh-CN" sz="2000" b="0" dirty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2" name="箭头: 下 18">
            <a:extLst>
              <a:ext uri="{FF2B5EF4-FFF2-40B4-BE49-F238E27FC236}">
                <a16:creationId xmlns:a16="http://schemas.microsoft.com/office/drawing/2014/main" id="{AAFE307D-FF26-213C-76D7-C10D5B30AD24}"/>
              </a:ext>
            </a:extLst>
          </p:cNvPr>
          <p:cNvSpPr/>
          <p:nvPr/>
        </p:nvSpPr>
        <p:spPr>
          <a:xfrm rot="16200000">
            <a:off x="8611473" y="5169336"/>
            <a:ext cx="306781" cy="282237"/>
          </a:xfrm>
          <a:prstGeom prst="down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6664"/>
            <a:endParaRPr lang="zh-CN" altLang="en-US" sz="1804">
              <a:solidFill>
                <a:srgbClr val="0070C0"/>
              </a:solidFill>
              <a:latin typeface="Arial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2901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43AEE8-FD6F-EB4D-9B3B-DA5CBA8A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1534"/>
            <a:ext cx="10972800" cy="5328592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kumimoji="1" lang="zh-CN" altLang="en-US" sz="2800" dirty="0">
                <a:solidFill>
                  <a:srgbClr val="FF0000"/>
                </a:solidFill>
              </a:rPr>
              <a:t>图学习历史与应用</a:t>
            </a:r>
            <a:endParaRPr kumimoji="1"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300000"/>
              </a:lnSpc>
            </a:pPr>
            <a:r>
              <a:rPr kumimoji="1" lang="zh-CN" altLang="en-US" sz="2800" dirty="0"/>
              <a:t>图学习近期工作</a:t>
            </a:r>
            <a:endParaRPr kumimoji="1" lang="en-US" altLang="zh-CN" sz="2800" dirty="0"/>
          </a:p>
          <a:p>
            <a:pPr>
              <a:lnSpc>
                <a:spcPct val="300000"/>
              </a:lnSpc>
            </a:pPr>
            <a:r>
              <a:rPr kumimoji="1" lang="zh-CN" altLang="en-US" sz="2800" dirty="0"/>
              <a:t>总结与展望</a:t>
            </a:r>
            <a:endParaRPr kumimoji="1" lang="en-US" altLang="zh-CN" sz="28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2EF289-BDBA-AD4C-A66E-DA5D85AE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1094946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505D6-2B67-7840-966F-A6D2510F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实验结果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C0702-31C4-BB4D-A360-A087E76E2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62" y="1221994"/>
            <a:ext cx="8579296" cy="5497512"/>
          </a:xfrm>
        </p:spPr>
        <p:txBody>
          <a:bodyPr/>
          <a:lstStyle/>
          <a:p>
            <a:r>
              <a:rPr lang="zh-CN" altLang="en-US" sz="2800" dirty="0"/>
              <a:t>下游节点分类任务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lvl="1"/>
            <a:endParaRPr kumimoji="1" lang="en-US" altLang="zh-CN" sz="1800" b="1" dirty="0">
              <a:solidFill>
                <a:srgbClr val="000000"/>
              </a:solidFill>
            </a:endParaRPr>
          </a:p>
          <a:p>
            <a:endParaRPr lang="zh-CN" altLang="en-US" sz="2800" dirty="0"/>
          </a:p>
          <a:p>
            <a:endParaRPr lang="en-US" altLang="zh-CN" sz="2800" dirty="0"/>
          </a:p>
          <a:p>
            <a:endParaRPr kumimoji="1" lang="en-US" altLang="zh-CN" sz="2800" dirty="0">
              <a:latin typeface="+mn-ea"/>
            </a:endParaRPr>
          </a:p>
          <a:p>
            <a:pPr lvl="1"/>
            <a:endParaRPr kumimoji="1" lang="en-US" altLang="zh-CN" sz="2400" dirty="0">
              <a:latin typeface="+mn-ea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AA829F1F-263D-C866-333B-E1E02252C1DB}"/>
              </a:ext>
            </a:extLst>
          </p:cNvPr>
          <p:cNvSpPr/>
          <p:nvPr/>
        </p:nvSpPr>
        <p:spPr>
          <a:xfrm>
            <a:off x="1626172" y="6588545"/>
            <a:ext cx="8712968" cy="307135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396" b="0" dirty="0" err="1">
                <a:cs typeface="Times New Roman" panose="02020603050405020304" pitchFamily="18" charset="0"/>
              </a:rPr>
              <a:t>PolyGCL</a:t>
            </a:r>
            <a:r>
              <a:rPr lang="en-US" altLang="zh-CN" sz="1396" b="0" dirty="0">
                <a:cs typeface="Times New Roman" panose="02020603050405020304" pitchFamily="18" charset="0"/>
              </a:rPr>
              <a:t>: Graph Contrastive Learning via Learnable Spectral Polynomial Filters.</a:t>
            </a:r>
            <a:r>
              <a:rPr lang="en-US" altLang="zh-CN" sz="1396" b="0" dirty="0">
                <a:solidFill>
                  <a:srgbClr val="0070C0"/>
                </a:solidFill>
                <a:cs typeface="Times New Roman" panose="02020603050405020304" pitchFamily="18" charset="0"/>
              </a:rPr>
              <a:t> </a:t>
            </a:r>
            <a:r>
              <a:rPr lang="en-US" altLang="zh-CN" sz="1396" dirty="0">
                <a:solidFill>
                  <a:srgbClr val="0070C0"/>
                </a:solidFill>
                <a:cs typeface="Times New Roman" panose="02020603050405020304" pitchFamily="18" charset="0"/>
              </a:rPr>
              <a:t>[ICLR’24 </a:t>
            </a:r>
            <a:r>
              <a:rPr lang="en-US" altLang="zh-CN" sz="1396" dirty="0">
                <a:solidFill>
                  <a:srgbClr val="FF0000"/>
                </a:solidFill>
                <a:cs typeface="Times New Roman" panose="02020603050405020304" pitchFamily="18" charset="0"/>
              </a:rPr>
              <a:t>Spotlight</a:t>
            </a:r>
            <a:r>
              <a:rPr lang="en-US" altLang="zh-CN" sz="1396" dirty="0">
                <a:solidFill>
                  <a:srgbClr val="0070C0"/>
                </a:solidFill>
                <a:cs typeface="Times New Roman" panose="02020603050405020304" pitchFamily="18" charset="0"/>
              </a:rPr>
              <a:t>]</a:t>
            </a:r>
            <a:endParaRPr lang="en-US" altLang="zh-CN" sz="1596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195CE6-7C85-8CEA-FAFA-1ABD4987A9A1}"/>
              </a:ext>
            </a:extLst>
          </p:cNvPr>
          <p:cNvGrpSpPr/>
          <p:nvPr/>
        </p:nvGrpSpPr>
        <p:grpSpPr>
          <a:xfrm>
            <a:off x="1127448" y="1481596"/>
            <a:ext cx="9489016" cy="5000913"/>
            <a:chOff x="1719552" y="1484784"/>
            <a:chExt cx="9001000" cy="500091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678D934-60F6-FD10-9255-E9B95DA8A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1465" y="4569492"/>
              <a:ext cx="7076721" cy="191620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B4D7CAB-7A47-DAEE-9C95-99D22F956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1464" y="2060194"/>
              <a:ext cx="7051772" cy="20156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F9DA04F-0CB2-2E0C-82AF-0A32A003607B}"/>
                    </a:ext>
                  </a:extLst>
                </p:cNvPr>
                <p:cNvSpPr txBox="1"/>
                <p:nvPr/>
              </p:nvSpPr>
              <p:spPr>
                <a:xfrm>
                  <a:off x="1719552" y="1772420"/>
                  <a:ext cx="9001000" cy="338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6664"/>
                  <a:r>
                    <a:rPr kumimoji="1" lang="en-US" altLang="zh-CN" sz="1600" i="1" dirty="0">
                      <a:solidFill>
                        <a:srgbClr val="C00001"/>
                      </a:solidFill>
                    </a:rPr>
                    <a:t>Heterophilic</a:t>
                  </a:r>
                  <a:r>
                    <a:rPr lang="en-US" altLang="zh-CN" sz="1600" i="1" dirty="0">
                      <a:solidFill>
                        <a:srgbClr val="0000FF"/>
                      </a:solidFill>
                      <a:ea typeface="宋体"/>
                    </a:rPr>
                    <a:t>                                          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𝜙</m:t>
                      </m:r>
                      <m:r>
                        <a:rPr lang="en-US" altLang="zh-CN" sz="16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∈[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1,1]</m:t>
                      </m:r>
                    </m:oMath>
                  </a14:m>
                  <a:r>
                    <a:rPr kumimoji="1" lang="en-US" altLang="zh-CN" sz="1600" i="1" dirty="0"/>
                    <a:t>                                  </a:t>
                  </a:r>
                  <a:r>
                    <a:rPr lang="en-US" altLang="zh-CN" sz="1600" i="1" dirty="0">
                      <a:solidFill>
                        <a:srgbClr val="0000FF"/>
                      </a:solidFill>
                      <a:ea typeface="宋体"/>
                    </a:rPr>
                    <a:t>Homophilic</a:t>
                  </a:r>
                  <a:endParaRPr kumimoji="1" lang="en-US" altLang="zh-CN" sz="1600" i="1" dirty="0">
                    <a:solidFill>
                      <a:srgbClr val="C0000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F9DA04F-0CB2-2E0C-82AF-0A32A0036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9552" y="1772420"/>
                  <a:ext cx="9001000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143" b="-17857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箭头连接符 7">
              <a:extLst>
                <a:ext uri="{FF2B5EF4-FFF2-40B4-BE49-F238E27FC236}">
                  <a16:creationId xmlns:a16="http://schemas.microsoft.com/office/drawing/2014/main" id="{563F358A-E6DE-0269-023C-841C56D7B7C7}"/>
                </a:ext>
              </a:extLst>
            </p:cNvPr>
            <p:cNvCxnSpPr>
              <a:cxnSpLocks/>
            </p:cNvCxnSpPr>
            <p:nvPr/>
          </p:nvCxnSpPr>
          <p:spPr>
            <a:xfrm>
              <a:off x="7056338" y="1950951"/>
              <a:ext cx="1497277" cy="0"/>
            </a:xfrm>
            <a:prstGeom prst="straightConnector1">
              <a:avLst/>
            </a:prstGeom>
            <a:noFill/>
            <a:ln w="28575" cap="flat">
              <a:solidFill>
                <a:srgbClr val="0000FF">
                  <a:alpha val="50196"/>
                </a:srgbClr>
              </a:solidFill>
              <a:prstDash val="sysDot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直接箭头连接符 8">
              <a:extLst>
                <a:ext uri="{FF2B5EF4-FFF2-40B4-BE49-F238E27FC236}">
                  <a16:creationId xmlns:a16="http://schemas.microsoft.com/office/drawing/2014/main" id="{14976BF7-CDB5-E514-9887-024813932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7535" y="1950951"/>
              <a:ext cx="1676353" cy="0"/>
            </a:xfrm>
            <a:prstGeom prst="straightConnector1">
              <a:avLst/>
            </a:prstGeom>
            <a:noFill/>
            <a:ln w="28575" cap="flat">
              <a:solidFill>
                <a:srgbClr val="C01A24">
                  <a:alpha val="50196"/>
                </a:srgbClr>
              </a:solidFill>
              <a:prstDash val="sysDot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C2B26D9-4EA8-93B4-1190-E941D7989967}"/>
                </a:ext>
              </a:extLst>
            </p:cNvPr>
            <p:cNvSpPr txBox="1"/>
            <p:nvPr/>
          </p:nvSpPr>
          <p:spPr>
            <a:xfrm>
              <a:off x="5476615" y="1484784"/>
              <a:ext cx="183262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32653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i="1" dirty="0">
                  <a:solidFill>
                    <a:srgbClr val="006E70"/>
                  </a:solidFill>
                  <a:latin typeface="+mn-lt"/>
                  <a:ea typeface="+mn-ea"/>
                  <a:sym typeface="Calibri"/>
                </a:rPr>
                <a:t>Synthetic</a:t>
              </a:r>
              <a:endParaRPr lang="zh-CN" altLang="en-US" sz="2000" i="1" dirty="0">
                <a:solidFill>
                  <a:srgbClr val="006E70"/>
                </a:solidFill>
                <a:latin typeface="+mn-lt"/>
                <a:ea typeface="+mn-ea"/>
                <a:sym typeface="Calibri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C440520-FDBE-7D0C-547F-33432B719C7D}"/>
                </a:ext>
              </a:extLst>
            </p:cNvPr>
            <p:cNvSpPr txBox="1"/>
            <p:nvPr/>
          </p:nvSpPr>
          <p:spPr>
            <a:xfrm>
              <a:off x="5437005" y="4108212"/>
              <a:ext cx="210819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32653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i="1" dirty="0">
                  <a:solidFill>
                    <a:srgbClr val="006E70"/>
                  </a:solidFill>
                </a:rPr>
                <a:t>Real-world</a:t>
              </a:r>
              <a:endParaRPr lang="zh-CN" altLang="en-US" sz="2000" i="1" dirty="0">
                <a:solidFill>
                  <a:srgbClr val="006E70"/>
                </a:solidFill>
                <a:latin typeface="+mn-lt"/>
                <a:ea typeface="+mn-ea"/>
                <a:sym typeface="Calibri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73F495F-F418-3048-0FB8-D0A640016937}"/>
                </a:ext>
              </a:extLst>
            </p:cNvPr>
            <p:cNvSpPr txBox="1"/>
            <p:nvPr/>
          </p:nvSpPr>
          <p:spPr>
            <a:xfrm>
              <a:off x="3502905" y="4173044"/>
              <a:ext cx="163754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32653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i="1" dirty="0">
                  <a:solidFill>
                    <a:srgbClr val="0000FF"/>
                  </a:solidFill>
                  <a:ea typeface="宋体"/>
                </a:rPr>
                <a:t>Homophilic</a:t>
              </a:r>
              <a:endParaRPr lang="zh-CN" altLang="en-US" sz="1600" b="0" dirty="0">
                <a:solidFill>
                  <a:srgbClr val="000000"/>
                </a:solidFill>
                <a:latin typeface="+mn-lt"/>
                <a:ea typeface="+mn-ea"/>
                <a:sym typeface="Calibri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B30364-178E-D882-DA61-D9A8CB849937}"/>
                </a:ext>
              </a:extLst>
            </p:cNvPr>
            <p:cNvSpPr txBox="1"/>
            <p:nvPr/>
          </p:nvSpPr>
          <p:spPr>
            <a:xfrm>
              <a:off x="7677318" y="4142110"/>
              <a:ext cx="1752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32653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i="1" dirty="0">
                  <a:solidFill>
                    <a:srgbClr val="C00001"/>
                  </a:solidFill>
                  <a:ea typeface="宋体"/>
                </a:rPr>
                <a:t>Heterophilic</a:t>
              </a:r>
              <a:endParaRPr lang="zh-CN" altLang="en-US" sz="1600" b="0" dirty="0">
                <a:solidFill>
                  <a:srgbClr val="C00001"/>
                </a:solidFill>
                <a:latin typeface="+mn-lt"/>
                <a:ea typeface="+mn-ea"/>
                <a:sym typeface="Calibri"/>
              </a:endParaRPr>
            </a:p>
          </p:txBody>
        </p:sp>
        <p:sp>
          <p:nvSpPr>
            <p:cNvPr id="13" name="右大括号 12">
              <a:extLst>
                <a:ext uri="{FF2B5EF4-FFF2-40B4-BE49-F238E27FC236}">
                  <a16:creationId xmlns:a16="http://schemas.microsoft.com/office/drawing/2014/main" id="{7F433471-6C35-88E6-03D8-F5111D8683CF}"/>
                </a:ext>
              </a:extLst>
            </p:cNvPr>
            <p:cNvSpPr/>
            <p:nvPr/>
          </p:nvSpPr>
          <p:spPr>
            <a:xfrm rot="16200000">
              <a:off x="4374334" y="3528095"/>
              <a:ext cx="73330" cy="1998062"/>
            </a:xfrm>
            <a:prstGeom prst="rightBrace">
              <a:avLst/>
            </a:prstGeom>
            <a:noFill/>
            <a:ln w="28575" cap="flat">
              <a:solidFill>
                <a:srgbClr val="0000FF">
                  <a:alpha val="50196"/>
                </a:srgb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14" name="右大括号 13">
              <a:extLst>
                <a:ext uri="{FF2B5EF4-FFF2-40B4-BE49-F238E27FC236}">
                  <a16:creationId xmlns:a16="http://schemas.microsoft.com/office/drawing/2014/main" id="{066FEA25-0546-8917-B6D0-B6B603520955}"/>
                </a:ext>
              </a:extLst>
            </p:cNvPr>
            <p:cNvSpPr/>
            <p:nvPr/>
          </p:nvSpPr>
          <p:spPr>
            <a:xfrm rot="16200000">
              <a:off x="7449835" y="2468772"/>
              <a:ext cx="119955" cy="4085648"/>
            </a:xfrm>
            <a:prstGeom prst="rightBrace">
              <a:avLst/>
            </a:prstGeom>
            <a:noFill/>
            <a:ln w="28575" cap="flat">
              <a:solidFill>
                <a:srgbClr val="C00001">
                  <a:alpha val="50196"/>
                </a:srgb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848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505D6-2B67-7840-966F-A6D2510F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实验结果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C0702-31C4-BB4D-A360-A087E76E2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62" y="1221994"/>
                <a:ext cx="8579296" cy="5497512"/>
              </a:xfrm>
            </p:spPr>
            <p:txBody>
              <a:bodyPr/>
              <a:lstStyle/>
              <a:p>
                <a:r>
                  <a:rPr lang="en-US" altLang="zh-CN" sz="2800" dirty="0"/>
                  <a:t>cSBM</a:t>
                </a:r>
                <a:r>
                  <a:rPr lang="zh-CN" altLang="en-US" sz="2800" dirty="0"/>
                  <a:t>合成数据集实验</a:t>
                </a:r>
                <a:endParaRPr lang="en-US" altLang="zh-CN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sz="2400" i="1" dirty="0"/>
                  <a:t>, </a:t>
                </a:r>
                <a:r>
                  <a:rPr lang="zh-CN" altLang="en-CN" sz="2400" dirty="0"/>
                  <a:t>异配</a:t>
                </a:r>
                <a:r>
                  <a:rPr lang="zh-CN" altLang="en-US" sz="2400" dirty="0"/>
                  <a:t>图；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i="1" dirty="0"/>
                  <a:t>, </a:t>
                </a:r>
                <a:r>
                  <a:rPr lang="zh-CN" altLang="en-US" sz="2400" dirty="0"/>
                  <a:t>同</a:t>
                </a:r>
                <a:r>
                  <a:rPr lang="zh-CN" altLang="en-CN" sz="2400" dirty="0"/>
                  <a:t>配</a:t>
                </a:r>
                <a:r>
                  <a:rPr lang="zh-CN" altLang="en-US" sz="2400" dirty="0"/>
                  <a:t>图</a:t>
                </a:r>
                <a:endParaRPr lang="en-US" altLang="zh-CN" sz="2400" dirty="0"/>
              </a:p>
              <a:p>
                <a:pPr lvl="1"/>
                <a:r>
                  <a:rPr lang="en-US" altLang="zh-CN" sz="2400" dirty="0" err="1"/>
                  <a:t>PolyGCL</a:t>
                </a:r>
                <a:r>
                  <a:rPr lang="zh-CN" altLang="en-US" sz="2400" dirty="0"/>
                  <a:t>可以学习到合理的图滤波器</a:t>
                </a:r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kumimoji="1" lang="en-US" altLang="zh-CN" sz="2800" dirty="0">
                  <a:latin typeface="+mn-ea"/>
                </a:endParaRPr>
              </a:p>
              <a:p>
                <a:pPr lvl="1"/>
                <a:endParaRPr kumimoji="1"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C0702-31C4-BB4D-A360-A087E76E2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62" y="1221994"/>
                <a:ext cx="8579296" cy="5497512"/>
              </a:xfrm>
              <a:blipFill>
                <a:blip r:embed="rId3"/>
                <a:stretch>
                  <a:fillRect l="-740" t="-13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12">
            <a:extLst>
              <a:ext uri="{FF2B5EF4-FFF2-40B4-BE49-F238E27FC236}">
                <a16:creationId xmlns:a16="http://schemas.microsoft.com/office/drawing/2014/main" id="{AA829F1F-263D-C866-333B-E1E02252C1DB}"/>
              </a:ext>
            </a:extLst>
          </p:cNvPr>
          <p:cNvSpPr/>
          <p:nvPr/>
        </p:nvSpPr>
        <p:spPr>
          <a:xfrm>
            <a:off x="1626172" y="6588545"/>
            <a:ext cx="8712968" cy="307135"/>
          </a:xfrm>
          <a:prstGeom prst="rect">
            <a:avLst/>
          </a:prstGeom>
        </p:spPr>
        <p:txBody>
          <a:bodyPr wrap="square" lIns="71813" rIns="35906">
            <a:spAutoFit/>
          </a:bodyPr>
          <a:lstStyle/>
          <a:p>
            <a:pPr algn="ctr"/>
            <a:r>
              <a:rPr lang="en-US" altLang="zh-CN" sz="1396" b="0" dirty="0" err="1">
                <a:cs typeface="Times New Roman" panose="02020603050405020304" pitchFamily="18" charset="0"/>
              </a:rPr>
              <a:t>PolyGCL</a:t>
            </a:r>
            <a:r>
              <a:rPr lang="en-US" altLang="zh-CN" sz="1396" b="0" dirty="0">
                <a:cs typeface="Times New Roman" panose="02020603050405020304" pitchFamily="18" charset="0"/>
              </a:rPr>
              <a:t>: Graph Contrastive Learning via Learnable Spectral Polynomial Filters.</a:t>
            </a:r>
            <a:r>
              <a:rPr lang="en-US" altLang="zh-CN" sz="1396" b="0" dirty="0">
                <a:solidFill>
                  <a:srgbClr val="0070C0"/>
                </a:solidFill>
                <a:cs typeface="Times New Roman" panose="02020603050405020304" pitchFamily="18" charset="0"/>
              </a:rPr>
              <a:t> </a:t>
            </a:r>
            <a:r>
              <a:rPr lang="en-US" altLang="zh-CN" sz="1396" dirty="0">
                <a:solidFill>
                  <a:srgbClr val="0070C0"/>
                </a:solidFill>
                <a:cs typeface="Times New Roman" panose="02020603050405020304" pitchFamily="18" charset="0"/>
              </a:rPr>
              <a:t>[ICLR’24 </a:t>
            </a:r>
            <a:r>
              <a:rPr lang="en-US" altLang="zh-CN" sz="1396" dirty="0">
                <a:solidFill>
                  <a:srgbClr val="FF0000"/>
                </a:solidFill>
                <a:cs typeface="Times New Roman" panose="02020603050405020304" pitchFamily="18" charset="0"/>
              </a:rPr>
              <a:t>Spotlight</a:t>
            </a:r>
            <a:r>
              <a:rPr lang="en-US" altLang="zh-CN" sz="1396" dirty="0">
                <a:solidFill>
                  <a:srgbClr val="0070C0"/>
                </a:solidFill>
                <a:cs typeface="Times New Roman" panose="02020603050405020304" pitchFamily="18" charset="0"/>
              </a:rPr>
              <a:t>]</a:t>
            </a:r>
            <a:endParaRPr lang="en-US" altLang="zh-CN" sz="1596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8FB393-CE52-D47D-9010-3F397DB82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29" y="2869894"/>
            <a:ext cx="4841807" cy="3205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CD5AE9-E998-EC53-3EEF-F233C42BE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063754"/>
            <a:ext cx="6186003" cy="28178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6BD949-0FA1-F94B-F2FD-4F3C4BD9FA01}"/>
              </a:ext>
            </a:extLst>
          </p:cNvPr>
          <p:cNvSpPr txBox="1"/>
          <p:nvPr/>
        </p:nvSpPr>
        <p:spPr>
          <a:xfrm>
            <a:off x="2135560" y="6019101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低通滤波器系数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B0C281-5F68-8165-B443-1B352278FEC9}"/>
              </a:ext>
            </a:extLst>
          </p:cNvPr>
          <p:cNvSpPr txBox="1"/>
          <p:nvPr/>
        </p:nvSpPr>
        <p:spPr>
          <a:xfrm>
            <a:off x="7460809" y="6018477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学习得到滤波器形状</a:t>
            </a:r>
          </a:p>
        </p:txBody>
      </p:sp>
    </p:spTree>
    <p:extLst>
      <p:ext uri="{BB962C8B-B14F-4D97-AF65-F5344CB8AC3E}">
        <p14:creationId xmlns:p14="http://schemas.microsoft.com/office/powerpoint/2010/main" val="1204768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左 20">
            <a:extLst>
              <a:ext uri="{FF2B5EF4-FFF2-40B4-BE49-F238E27FC236}">
                <a16:creationId xmlns:a16="http://schemas.microsoft.com/office/drawing/2014/main" id="{BFE9BE50-0944-A1BB-815C-50E60BCD9F4F}"/>
              </a:ext>
            </a:extLst>
          </p:cNvPr>
          <p:cNvSpPr/>
          <p:nvPr/>
        </p:nvSpPr>
        <p:spPr>
          <a:xfrm rot="16200000">
            <a:off x="3852686" y="2990299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C44C4-8521-F25A-E7C6-4340073F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图机器学习近期工作</a:t>
            </a:r>
          </a:p>
        </p:txBody>
      </p:sp>
      <p:sp>
        <p:nvSpPr>
          <p:cNvPr id="24" name="任意多边形: 形状 17">
            <a:extLst>
              <a:ext uri="{FF2B5EF4-FFF2-40B4-BE49-F238E27FC236}">
                <a16:creationId xmlns:a16="http://schemas.microsoft.com/office/drawing/2014/main" id="{D97EE0C4-EB1C-5EAB-02F9-6A11E2A9B291}"/>
              </a:ext>
            </a:extLst>
          </p:cNvPr>
          <p:cNvSpPr/>
          <p:nvPr/>
        </p:nvSpPr>
        <p:spPr>
          <a:xfrm>
            <a:off x="3761164" y="4212917"/>
            <a:ext cx="2117836" cy="2117836"/>
          </a:xfrm>
          <a:custGeom>
            <a:avLst/>
            <a:gdLst>
              <a:gd name="connsiteX0" fmla="*/ 0 w 2117836"/>
              <a:gd name="connsiteY0" fmla="*/ 1058918 h 2117836"/>
              <a:gd name="connsiteX1" fmla="*/ 1058918 w 2117836"/>
              <a:gd name="connsiteY1" fmla="*/ 0 h 2117836"/>
              <a:gd name="connsiteX2" fmla="*/ 2117836 w 2117836"/>
              <a:gd name="connsiteY2" fmla="*/ 1058918 h 2117836"/>
              <a:gd name="connsiteX3" fmla="*/ 1058918 w 2117836"/>
              <a:gd name="connsiteY3" fmla="*/ 2117836 h 2117836"/>
              <a:gd name="connsiteX4" fmla="*/ 0 w 2117836"/>
              <a:gd name="connsiteY4" fmla="*/ 1058918 h 211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836" h="2117836">
                <a:moveTo>
                  <a:pt x="0" y="1058918"/>
                </a:moveTo>
                <a:cubicBezTo>
                  <a:pt x="0" y="474094"/>
                  <a:pt x="474094" y="0"/>
                  <a:pt x="1058918" y="0"/>
                </a:cubicBezTo>
                <a:cubicBezTo>
                  <a:pt x="1643742" y="0"/>
                  <a:pt x="2117836" y="474094"/>
                  <a:pt x="2117836" y="1058918"/>
                </a:cubicBezTo>
                <a:cubicBezTo>
                  <a:pt x="2117836" y="1643742"/>
                  <a:pt x="1643742" y="2117836"/>
                  <a:pt x="1058918" y="2117836"/>
                </a:cubicBezTo>
                <a:cubicBezTo>
                  <a:pt x="474094" y="2117836"/>
                  <a:pt x="0" y="1643742"/>
                  <a:pt x="0" y="1058918"/>
                </a:cubicBezTo>
                <a:close/>
              </a:path>
            </a:pathLst>
          </a:custGeom>
          <a:solidFill>
            <a:srgbClr val="407FD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4280" tIns="334280" rIns="334280" bIns="33428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800" b="0" kern="1200" dirty="0">
                <a:latin typeface="SimHei" panose="02010609060101010101" pitchFamily="49" charset="-122"/>
                <a:ea typeface="SimHei" panose="02010609060101010101" pitchFamily="49" charset="-122"/>
              </a:rPr>
              <a:t>图机器学习</a:t>
            </a:r>
          </a:p>
        </p:txBody>
      </p:sp>
      <p:sp>
        <p:nvSpPr>
          <p:cNvPr id="25" name="箭头: 左 18">
            <a:extLst>
              <a:ext uri="{FF2B5EF4-FFF2-40B4-BE49-F238E27FC236}">
                <a16:creationId xmlns:a16="http://schemas.microsoft.com/office/drawing/2014/main" id="{B5F18CFC-5641-392D-A119-8C801F4B85F7}"/>
              </a:ext>
            </a:extLst>
          </p:cNvPr>
          <p:cNvSpPr/>
          <p:nvPr/>
        </p:nvSpPr>
        <p:spPr>
          <a:xfrm rot="10800000">
            <a:off x="1698642" y="4988796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: 形状 19">
            <a:extLst>
              <a:ext uri="{FF2B5EF4-FFF2-40B4-BE49-F238E27FC236}">
                <a16:creationId xmlns:a16="http://schemas.microsoft.com/office/drawing/2014/main" id="{CF7FC866-E482-35ED-40ED-79135B839BEF}"/>
              </a:ext>
            </a:extLst>
          </p:cNvPr>
          <p:cNvSpPr/>
          <p:nvPr/>
        </p:nvSpPr>
        <p:spPr>
          <a:xfrm>
            <a:off x="119336" y="4490334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003399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图自监督学习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ICLR24 </a:t>
            </a:r>
            <a:r>
              <a:rPr lang="en-US" altLang="zh-CN" sz="1800" b="0" dirty="0">
                <a:solidFill>
                  <a:schemeClr val="bg1"/>
                </a:solidFill>
              </a:rPr>
              <a:t>(spotlight)</a:t>
            </a:r>
            <a:endParaRPr lang="zh-CN" altLang="en-US" sz="1800" b="0" dirty="0">
              <a:solidFill>
                <a:srgbClr val="FFFFFF"/>
              </a:solidFill>
            </a:endParaRPr>
          </a:p>
        </p:txBody>
      </p:sp>
      <p:sp>
        <p:nvSpPr>
          <p:cNvPr id="27" name="箭头: 左 20">
            <a:extLst>
              <a:ext uri="{FF2B5EF4-FFF2-40B4-BE49-F238E27FC236}">
                <a16:creationId xmlns:a16="http://schemas.microsoft.com/office/drawing/2014/main" id="{BA3E90A0-F405-9DFF-B2A1-34DA4D61253A}"/>
              </a:ext>
            </a:extLst>
          </p:cNvPr>
          <p:cNvSpPr/>
          <p:nvPr/>
        </p:nvSpPr>
        <p:spPr>
          <a:xfrm rot="12600000">
            <a:off x="2255354" y="3708389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/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8" name="任意多边形: 形状 21">
            <a:extLst>
              <a:ext uri="{FF2B5EF4-FFF2-40B4-BE49-F238E27FC236}">
                <a16:creationId xmlns:a16="http://schemas.microsoft.com/office/drawing/2014/main" id="{7CC7A600-2F8A-AC05-D75A-1EA64C2565C3}"/>
              </a:ext>
            </a:extLst>
          </p:cNvPr>
          <p:cNvSpPr/>
          <p:nvPr/>
        </p:nvSpPr>
        <p:spPr>
          <a:xfrm>
            <a:off x="650513" y="2400625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1A52B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CN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</a:t>
            </a:r>
            <a:r>
              <a:rPr lang="en-US" altLang="zh-CN" sz="2400" b="0" dirty="0">
                <a:solidFill>
                  <a:srgbClr val="FFFFFF"/>
                </a:solidFill>
              </a:rPr>
              <a:t>Transformers</a:t>
            </a: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1800" b="0" dirty="0">
                <a:solidFill>
                  <a:srgbClr val="FFFFFF"/>
                </a:solidFill>
              </a:rPr>
              <a:t>KDD24</a:t>
            </a:r>
            <a:endParaRPr lang="zh-CN" altLang="en-US" sz="2400" b="0" dirty="0">
              <a:solidFill>
                <a:schemeClr val="bg1"/>
              </a:solidFill>
            </a:endParaRPr>
          </a:p>
        </p:txBody>
      </p:sp>
      <p:sp>
        <p:nvSpPr>
          <p:cNvPr id="31" name="箭头: 左 24">
            <a:extLst>
              <a:ext uri="{FF2B5EF4-FFF2-40B4-BE49-F238E27FC236}">
                <a16:creationId xmlns:a16="http://schemas.microsoft.com/office/drawing/2014/main" id="{C7AAB2BC-7C10-8530-3DC0-F69858ABB304}"/>
              </a:ext>
            </a:extLst>
          </p:cNvPr>
          <p:cNvSpPr/>
          <p:nvPr/>
        </p:nvSpPr>
        <p:spPr>
          <a:xfrm rot="19800000">
            <a:off x="5417512" y="3708390"/>
            <a:ext cx="1925488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2" name="任意多边形: 形状 25">
            <a:extLst>
              <a:ext uri="{FF2B5EF4-FFF2-40B4-BE49-F238E27FC236}">
                <a16:creationId xmlns:a16="http://schemas.microsoft.com/office/drawing/2014/main" id="{2840806D-0FB5-DF23-1BE5-E3036273264C}"/>
              </a:ext>
            </a:extLst>
          </p:cNvPr>
          <p:cNvSpPr/>
          <p:nvPr/>
        </p:nvSpPr>
        <p:spPr>
          <a:xfrm>
            <a:off x="6529971" y="2400625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4D8FE5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32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图大模型攻防</a:t>
            </a:r>
            <a:endParaRPr lang="en-US" altLang="zh-CN" sz="32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2400" b="0" dirty="0">
                <a:solidFill>
                  <a:srgbClr val="FFFFFF"/>
                </a:solidFill>
              </a:rPr>
              <a:t>NeurIPS24</a:t>
            </a:r>
            <a:endParaRPr lang="zh-CN" altLang="en-US" sz="2400" b="0" dirty="0">
              <a:solidFill>
                <a:schemeClr val="bg1"/>
              </a:solidFill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endParaRPr lang="zh-CN" altLang="en-US" sz="1800" b="0" dirty="0">
              <a:solidFill>
                <a:schemeClr val="bg1"/>
              </a:solidFill>
            </a:endParaRPr>
          </a:p>
        </p:txBody>
      </p:sp>
      <p:sp>
        <p:nvSpPr>
          <p:cNvPr id="33" name="箭头: 左 26">
            <a:extLst>
              <a:ext uri="{FF2B5EF4-FFF2-40B4-BE49-F238E27FC236}">
                <a16:creationId xmlns:a16="http://schemas.microsoft.com/office/drawing/2014/main" id="{199B6F36-C5FD-B617-879E-EACE72AB88BD}"/>
              </a:ext>
            </a:extLst>
          </p:cNvPr>
          <p:cNvSpPr/>
          <p:nvPr/>
        </p:nvSpPr>
        <p:spPr>
          <a:xfrm>
            <a:off x="5954022" y="4988940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4" name="任意多边形: 形状 27">
            <a:extLst>
              <a:ext uri="{FF2B5EF4-FFF2-40B4-BE49-F238E27FC236}">
                <a16:creationId xmlns:a16="http://schemas.microsoft.com/office/drawing/2014/main" id="{48B48846-0A2E-E28B-CBD2-5E2CEB07904B}"/>
              </a:ext>
            </a:extLst>
          </p:cNvPr>
          <p:cNvSpPr/>
          <p:nvPr/>
        </p:nvSpPr>
        <p:spPr>
          <a:xfrm>
            <a:off x="6965793" y="4485954"/>
            <a:ext cx="2465674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66ADFF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32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几何图机器学习</a:t>
            </a:r>
            <a:endParaRPr lang="en-US" altLang="zh-CN" sz="32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2400" b="0" dirty="0">
                <a:solidFill>
                  <a:srgbClr val="FFFF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ICML 24 (Oral)</a:t>
            </a:r>
            <a:endParaRPr lang="zh-CN" altLang="en-US" sz="2400" b="0" dirty="0">
              <a:solidFill>
                <a:srgbClr val="FFFFFF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21">
            <a:extLst>
              <a:ext uri="{FF2B5EF4-FFF2-40B4-BE49-F238E27FC236}">
                <a16:creationId xmlns:a16="http://schemas.microsoft.com/office/drawing/2014/main" id="{28F3E28D-9055-A4FC-A449-BBE05ABC8859}"/>
              </a:ext>
            </a:extLst>
          </p:cNvPr>
          <p:cNvSpPr/>
          <p:nvPr/>
        </p:nvSpPr>
        <p:spPr>
          <a:xfrm>
            <a:off x="3587082" y="1816296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3370CC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异构图学习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WWW24 </a:t>
            </a:r>
            <a:r>
              <a:rPr lang="en-US" altLang="zh-CN" sz="1800" b="0" dirty="0">
                <a:solidFill>
                  <a:schemeClr val="bg1"/>
                </a:solidFill>
              </a:rPr>
              <a:t>(oral)</a:t>
            </a:r>
            <a:endParaRPr lang="zh-CN" altLang="en-US" sz="1800" b="0" dirty="0">
              <a:solidFill>
                <a:schemeClr val="bg1"/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095F0F7-3B44-DAB3-7EC0-A636E5F2CB2B}"/>
              </a:ext>
            </a:extLst>
          </p:cNvPr>
          <p:cNvSpPr txBox="1">
            <a:spLocks/>
          </p:cNvSpPr>
          <p:nvPr/>
        </p:nvSpPr>
        <p:spPr bwMode="auto">
          <a:xfrm>
            <a:off x="3857583" y="1695324"/>
            <a:ext cx="8066015" cy="229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PolyFormer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Node-wise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Filters via Polynomial Graph Transformer</a:t>
            </a:r>
            <a:br>
              <a:rPr lang="en-GB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zh-C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(KDD, 2024)</a:t>
            </a:r>
            <a:endParaRPr lang="en-GB" sz="32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099D75A4-256C-3407-66AF-86B67480A906}"/>
              </a:ext>
            </a:extLst>
          </p:cNvPr>
          <p:cNvSpPr txBox="1">
            <a:spLocks/>
          </p:cNvSpPr>
          <p:nvPr/>
        </p:nvSpPr>
        <p:spPr bwMode="auto">
          <a:xfrm>
            <a:off x="3648663" y="4015292"/>
            <a:ext cx="9353455" cy="107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Jiahong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Ma, </a:t>
            </a: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Mingguo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He, </a:t>
            </a: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Zhewei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</a:t>
            </a:r>
          </a:p>
        </p:txBody>
      </p:sp>
    </p:spTree>
    <p:extLst>
      <p:ext uri="{BB962C8B-B14F-4D97-AF65-F5344CB8AC3E}">
        <p14:creationId xmlns:p14="http://schemas.microsoft.com/office/powerpoint/2010/main" val="4149097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C712-8EA4-2A44-3B5D-FD92D8BF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PolyFormer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3806-D394-1558-A7B9-33DFE261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0439"/>
            <a:ext cx="10972800" cy="5328592"/>
          </a:xfrm>
        </p:spPr>
        <p:txBody>
          <a:bodyPr/>
          <a:lstStyle/>
          <a:p>
            <a:pPr defTabSz="914324">
              <a:defRPr/>
            </a:pPr>
            <a:r>
              <a:rPr kumimoji="1" lang="en-US" altLang="zh-CN" sz="2800" b="0" kern="0" dirty="0">
                <a:solidFill>
                  <a:srgbClr val="000000"/>
                </a:solidFill>
              </a:rPr>
              <a:t>Transformers</a:t>
            </a:r>
            <a:r>
              <a:rPr kumimoji="1" lang="zh-CN" altLang="en-US" sz="2800" b="0" kern="0" dirty="0">
                <a:solidFill>
                  <a:srgbClr val="000000"/>
                </a:solidFill>
              </a:rPr>
              <a:t>广泛用于解决图相关的问题</a:t>
            </a:r>
          </a:p>
        </p:txBody>
      </p:sp>
      <p:sp>
        <p:nvSpPr>
          <p:cNvPr id="40" name="矩形 15">
            <a:extLst>
              <a:ext uri="{FF2B5EF4-FFF2-40B4-BE49-F238E27FC236}">
                <a16:creationId xmlns:a16="http://schemas.microsoft.com/office/drawing/2014/main" id="{2F7CC990-2AEF-04F3-D858-FC647E88BAA2}"/>
              </a:ext>
            </a:extLst>
          </p:cNvPr>
          <p:cNvSpPr/>
          <p:nvPr/>
        </p:nvSpPr>
        <p:spPr>
          <a:xfrm>
            <a:off x="1524001" y="6506020"/>
            <a:ext cx="9144000" cy="338554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 err="1">
                <a:cs typeface="Times New Roman" panose="02020603050405020304" pitchFamily="18" charset="0"/>
              </a:rPr>
              <a:t>PolyFormer</a:t>
            </a:r>
            <a:r>
              <a:rPr lang="en-US" altLang="zh-CN" sz="1400" b="0" dirty="0">
                <a:cs typeface="Times New Roman" panose="02020603050405020304" pitchFamily="18" charset="0"/>
              </a:rPr>
              <a:t>: Scalable Node-wise Filters via Polynomial Graph Transformer. </a:t>
            </a:r>
            <a:r>
              <a:rPr lang="en-US" altLang="zh-CN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[KDD’24]</a:t>
            </a:r>
            <a:r>
              <a:rPr lang="zh-CN" altLang="en-US" sz="1600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3">
            <a:extLst>
              <a:ext uri="{FF2B5EF4-FFF2-40B4-BE49-F238E27FC236}">
                <a16:creationId xmlns:a16="http://schemas.microsoft.com/office/drawing/2014/main" id="{38A24F45-E0FF-42AA-9653-7AD3B982A240}"/>
              </a:ext>
            </a:extLst>
          </p:cNvPr>
          <p:cNvGraphicFramePr>
            <a:graphicFrameLocks noGrp="1"/>
          </p:cNvGraphicFramePr>
          <p:nvPr/>
        </p:nvGraphicFramePr>
        <p:xfrm>
          <a:off x="1799434" y="4477205"/>
          <a:ext cx="8877105" cy="2097638"/>
        </p:xfrm>
        <a:graphic>
          <a:graphicData uri="http://schemas.openxmlformats.org/drawingml/2006/table">
            <a:tbl>
              <a:tblPr firstRow="1" bandRow="1"/>
              <a:tblGrid>
                <a:gridCol w="1392891">
                  <a:extLst>
                    <a:ext uri="{9D8B030D-6E8A-4147-A177-3AD203B41FA5}">
                      <a16:colId xmlns:a16="http://schemas.microsoft.com/office/drawing/2014/main" val="105767475"/>
                    </a:ext>
                  </a:extLst>
                </a:gridCol>
                <a:gridCol w="1756792">
                  <a:extLst>
                    <a:ext uri="{9D8B030D-6E8A-4147-A177-3AD203B41FA5}">
                      <a16:colId xmlns:a16="http://schemas.microsoft.com/office/drawing/2014/main" val="3554666890"/>
                    </a:ext>
                  </a:extLst>
                </a:gridCol>
                <a:gridCol w="1539992">
                  <a:extLst>
                    <a:ext uri="{9D8B030D-6E8A-4147-A177-3AD203B41FA5}">
                      <a16:colId xmlns:a16="http://schemas.microsoft.com/office/drawing/2014/main" val="1105318649"/>
                    </a:ext>
                  </a:extLst>
                </a:gridCol>
                <a:gridCol w="2081973">
                  <a:extLst>
                    <a:ext uri="{9D8B030D-6E8A-4147-A177-3AD203B41FA5}">
                      <a16:colId xmlns:a16="http://schemas.microsoft.com/office/drawing/2014/main" val="3613247263"/>
                    </a:ext>
                  </a:extLst>
                </a:gridCol>
                <a:gridCol w="2105457">
                  <a:extLst>
                    <a:ext uri="{9D8B030D-6E8A-4147-A177-3AD203B41FA5}">
                      <a16:colId xmlns:a16="http://schemas.microsoft.com/office/drawing/2014/main" val="2636414745"/>
                    </a:ext>
                  </a:extLst>
                </a:gridCol>
              </a:tblGrid>
              <a:tr h="395859"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+mn-lt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领域</a:t>
                      </a: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+mn-lt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代表模型</a:t>
                      </a: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+mn-lt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目标</a:t>
                      </a: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+mn-lt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注意力计算</a:t>
                      </a: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+mn-lt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可扩展性</a:t>
                      </a: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842373"/>
                  </a:ext>
                </a:extLst>
              </a:tr>
              <a:tr h="352671"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  <a:cs typeface="Times New Roman" panose="02020603050405020304" pitchFamily="18" charset="0"/>
                        </a:rPr>
                        <a:t>CV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latin typeface="+mn-lt"/>
                          <a:cs typeface="Times New Roman" panose="02020603050405020304" pitchFamily="18" charset="0"/>
                        </a:rPr>
                        <a:t>ViT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  <a:cs typeface="Times New Roman" panose="02020603050405020304" pitchFamily="18" charset="0"/>
                        </a:rPr>
                        <a:t>Image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  <a:cs typeface="Times New Roman" panose="02020603050405020304" pitchFamily="18" charset="0"/>
                        </a:rPr>
                        <a:t>Patch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+mn-lt"/>
                          <a:cs typeface="Times New Roman" panose="02020603050405020304" pitchFamily="18" charset="0"/>
                        </a:rPr>
                        <a:t>✔</a:t>
                      </a:r>
                    </a:p>
                  </a:txBody>
                  <a:tcPr marL="80762" marR="80762" marT="40382" marB="4038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363300"/>
                  </a:ext>
                </a:extLst>
              </a:tr>
              <a:tr h="546005">
                <a:tc rowSpan="3"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  <a:cs typeface="Times New Roman" panose="02020603050405020304" pitchFamily="18" charset="0"/>
                        </a:rPr>
                        <a:t>GNN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101965" marR="101965" marT="50983" marB="509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latin typeface="+mn-lt"/>
                          <a:cs typeface="Times New Roman" panose="02020603050405020304" pitchFamily="18" charset="0"/>
                        </a:rPr>
                        <a:t>Graphormer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  <a:cs typeface="Times New Roman" panose="02020603050405020304" pitchFamily="18" charset="0"/>
                        </a:rPr>
                        <a:t>Graph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  <a:cs typeface="Times New Roman" panose="02020603050405020304" pitchFamily="18" charset="0"/>
                        </a:rPr>
                        <a:t>Node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+mn-lt"/>
                          <a:cs typeface="Times New Roman" panose="02020603050405020304" pitchFamily="18" charset="0"/>
                        </a:rPr>
                        <a:t>✔</a:t>
                      </a: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816209"/>
                  </a:ext>
                </a:extLst>
              </a:tr>
              <a:tr h="352671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  <a:cs typeface="Times New Roman" panose="02020603050405020304" pitchFamily="18" charset="0"/>
                        </a:rPr>
                        <a:t>Node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  <a:cs typeface="Times New Roman" panose="02020603050405020304" pitchFamily="18" charset="0"/>
                        </a:rPr>
                        <a:t>Node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+mn-lt"/>
                          <a:cs typeface="Times New Roman" panose="02020603050405020304" pitchFamily="18" charset="0"/>
                        </a:rPr>
                        <a:t>❌</a:t>
                      </a: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37090"/>
                  </a:ext>
                </a:extLst>
              </a:tr>
              <a:tr h="445606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  <a:cs typeface="Times New Roman" panose="02020603050405020304" pitchFamily="18" charset="0"/>
                        </a:rPr>
                        <a:t>Node</a:t>
                      </a:r>
                      <a:endParaRPr lang="zh-CN" alt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10498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069845"/>
                          </a:solidFill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Token</a:t>
                      </a:r>
                      <a:endParaRPr lang="zh-CN" altLang="en-US" sz="1800" b="1" dirty="0">
                        <a:solidFill>
                          <a:srgbClr val="069845"/>
                        </a:solidFill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52494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104988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574825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2099767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624708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3149650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674592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4199533" algn="l" defTabSz="1049883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+mn-lt"/>
                          <a:cs typeface="Times New Roman" panose="02020603050405020304" pitchFamily="18" charset="0"/>
                        </a:rPr>
                        <a:t>✔</a:t>
                      </a:r>
                    </a:p>
                  </a:txBody>
                  <a:tcPr marL="80762" marR="80762" marT="40382" marB="4038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34254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4994E57A-45F7-4DD5-AEBA-901BAC3517FC}"/>
              </a:ext>
            </a:extLst>
          </p:cNvPr>
          <p:cNvGrpSpPr/>
          <p:nvPr/>
        </p:nvGrpSpPr>
        <p:grpSpPr>
          <a:xfrm>
            <a:off x="1415479" y="1158946"/>
            <a:ext cx="9823713" cy="2685789"/>
            <a:chOff x="1571781" y="951114"/>
            <a:chExt cx="9823713" cy="268578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47FD77B-2855-44E0-BC01-A2C3A2E55857}"/>
                </a:ext>
              </a:extLst>
            </p:cNvPr>
            <p:cNvGrpSpPr/>
            <p:nvPr/>
          </p:nvGrpSpPr>
          <p:grpSpPr>
            <a:xfrm>
              <a:off x="1571781" y="951114"/>
              <a:ext cx="8937653" cy="2626723"/>
              <a:chOff x="253460" y="1387039"/>
              <a:chExt cx="8937653" cy="2626723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91A795DF-1B9F-4B99-B3A7-6848F00E1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415" y="2038867"/>
                <a:ext cx="4141186" cy="1974895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37" name="内容占位符 2">
                <a:extLst>
                  <a:ext uri="{FF2B5EF4-FFF2-40B4-BE49-F238E27FC236}">
                    <a16:creationId xmlns:a16="http://schemas.microsoft.com/office/drawing/2014/main" id="{35E3307C-B4BB-4119-BD52-A4EDDB44897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3460" y="1387039"/>
                <a:ext cx="8937653" cy="652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+mn-lt"/>
                    <a:ea typeface="黑体" pitchFamily="2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4D94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defTabSz="914324">
                  <a:defRPr/>
                </a:pPr>
                <a:endParaRPr kumimoji="1" lang="zh-CN" altLang="en-US" sz="2800" b="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B684F49-8FD3-4F85-AD7B-689E2FE6F732}"/>
                </a:ext>
              </a:extLst>
            </p:cNvPr>
            <p:cNvGrpSpPr/>
            <p:nvPr/>
          </p:nvGrpSpPr>
          <p:grpSpPr>
            <a:xfrm>
              <a:off x="8363164" y="1394725"/>
              <a:ext cx="3032330" cy="2171620"/>
              <a:chOff x="4843635" y="2392448"/>
              <a:chExt cx="3032330" cy="2171620"/>
            </a:xfrm>
          </p:grpSpPr>
          <p:pic>
            <p:nvPicPr>
              <p:cNvPr id="32" name="Picture 2" descr="http://www.touchgraph.com/assets/images/TouchGraph%20Hashable%20SXSW.png">
                <a:extLst>
                  <a:ext uri="{FF2B5EF4-FFF2-40B4-BE49-F238E27FC236}">
                    <a16:creationId xmlns:a16="http://schemas.microsoft.com/office/drawing/2014/main" id="{A4F84984-6E14-45AD-AF59-142D66747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347155" y="3125388"/>
                <a:ext cx="1966158" cy="1438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</p:pic>
          <p:sp>
            <p:nvSpPr>
              <p:cNvPr id="34" name="内容占位符 2">
                <a:extLst>
                  <a:ext uri="{FF2B5EF4-FFF2-40B4-BE49-F238E27FC236}">
                    <a16:creationId xmlns:a16="http://schemas.microsoft.com/office/drawing/2014/main" id="{D2B1FF2B-4D3F-4989-8591-B9A496A2D2F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43635" y="2392448"/>
                <a:ext cx="3032330" cy="816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+mn-lt"/>
                    <a:ea typeface="黑体" pitchFamily="2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4D94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457162" lvl="1" indent="0" defTabSz="914324">
                  <a:buNone/>
                  <a:defRPr/>
                </a:pPr>
                <a:r>
                  <a:rPr kumimoji="1" lang="zh-CN" altLang="en-US" sz="2000" b="0" kern="0" dirty="0">
                    <a:solidFill>
                      <a:srgbClr val="0070C0"/>
                    </a:solidFill>
                  </a:rPr>
                  <a:t>节点级任务</a:t>
                </a:r>
                <a:endParaRPr kumimoji="1" lang="en-US" altLang="zh-CN" sz="2000" b="0" kern="0" dirty="0">
                  <a:solidFill>
                    <a:srgbClr val="0070C0"/>
                  </a:solidFill>
                </a:endParaRPr>
              </a:p>
              <a:p>
                <a:pPr marL="457162" lvl="1" indent="0" defTabSz="914324">
                  <a:buNone/>
                  <a:defRPr/>
                </a:pPr>
                <a:r>
                  <a:rPr kumimoji="1" lang="en-US" altLang="zh-CN" sz="1400" b="0" kern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-</a:t>
                </a:r>
                <a:r>
                  <a:rPr kumimoji="1" lang="zh-CN" altLang="en-US" sz="1400" b="0" kern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图通常比较</a:t>
                </a:r>
                <a:r>
                  <a:rPr kumimoji="1" lang="zh-CN" altLang="en-US" sz="1400" b="0" kern="0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大</a:t>
                </a:r>
                <a:endParaRPr kumimoji="1" lang="en-US" altLang="zh-CN" sz="1400" b="0" kern="0" dirty="0">
                  <a:solidFill>
                    <a:srgbClr val="C00000"/>
                  </a:solidFill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E3698C9-5709-4826-941E-87E24F31726A}"/>
                </a:ext>
              </a:extLst>
            </p:cNvPr>
            <p:cNvGrpSpPr/>
            <p:nvPr/>
          </p:nvGrpSpPr>
          <p:grpSpPr>
            <a:xfrm>
              <a:off x="6216511" y="1406189"/>
              <a:ext cx="3564570" cy="2230714"/>
              <a:chOff x="4932785" y="2392340"/>
              <a:chExt cx="3564570" cy="2230714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455D36A2-28B3-4932-ABB1-B2664002E830}"/>
                  </a:ext>
                </a:extLst>
              </p:cNvPr>
              <p:cNvCxnSpPr/>
              <p:nvPr/>
            </p:nvCxnSpPr>
            <p:spPr>
              <a:xfrm>
                <a:off x="5100306" y="2500124"/>
                <a:ext cx="0" cy="212293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0EE003B-5249-40CC-93E4-A9D3B3A745E9}"/>
                  </a:ext>
                </a:extLst>
              </p:cNvPr>
              <p:cNvGrpSpPr/>
              <p:nvPr/>
            </p:nvGrpSpPr>
            <p:grpSpPr>
              <a:xfrm>
                <a:off x="4932785" y="2392340"/>
                <a:ext cx="3564570" cy="2160156"/>
                <a:chOff x="7089958" y="2392340"/>
                <a:chExt cx="3564570" cy="2160156"/>
              </a:xfrm>
            </p:grpSpPr>
            <p:pic>
              <p:nvPicPr>
                <p:cNvPr id="30" name="Picture 2">
                  <a:extLst>
                    <a:ext uri="{FF2B5EF4-FFF2-40B4-BE49-F238E27FC236}">
                      <a16:creationId xmlns:a16="http://schemas.microsoft.com/office/drawing/2014/main" id="{06FE0518-F267-4119-BA98-ECE57F30FE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740"/>
                <a:stretch/>
              </p:blipFill>
              <p:spPr bwMode="auto">
                <a:xfrm>
                  <a:off x="7617519" y="3123132"/>
                  <a:ext cx="1966158" cy="14293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内容占位符 2">
                  <a:extLst>
                    <a:ext uri="{FF2B5EF4-FFF2-40B4-BE49-F238E27FC236}">
                      <a16:creationId xmlns:a16="http://schemas.microsoft.com/office/drawing/2014/main" id="{21EED993-CD03-4FC7-8BB1-96020BC8DBB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7089958" y="2392340"/>
                  <a:ext cx="3564570" cy="858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2407B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+mn-lt"/>
                      <a:ea typeface="黑体" pitchFamily="2" charset="-122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4D94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+mn-lt"/>
                      <a:ea typeface="黑体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+mn-lt"/>
                      <a:ea typeface="黑体" pitchFamily="2" charset="-122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+mn-lt"/>
                      <a:ea typeface="黑体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黑体" pitchFamily="2" charset="-122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457162" lvl="1" indent="0" defTabSz="914324">
                    <a:buNone/>
                    <a:defRPr/>
                  </a:pPr>
                  <a:r>
                    <a:rPr kumimoji="1" lang="zh-CN" altLang="en-US" sz="2000" b="0" kern="0" dirty="0">
                      <a:solidFill>
                        <a:srgbClr val="000000"/>
                      </a:solidFill>
                    </a:rPr>
                    <a:t>图级别任务</a:t>
                  </a:r>
                  <a:endParaRPr kumimoji="1" lang="en-US" altLang="zh-CN" sz="2000" b="0" kern="0" dirty="0">
                    <a:solidFill>
                      <a:srgbClr val="000000"/>
                    </a:solidFill>
                  </a:endParaRPr>
                </a:p>
                <a:p>
                  <a:pPr marL="457162" lvl="1" indent="0" defTabSz="914324">
                    <a:buNone/>
                    <a:defRPr/>
                  </a:pPr>
                  <a:r>
                    <a:rPr kumimoji="1" lang="en-US" altLang="zh-CN" sz="1400" b="0" kern="0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-</a:t>
                  </a:r>
                  <a:r>
                    <a:rPr kumimoji="1" lang="zh-CN" altLang="en-US" sz="1400" b="0" kern="0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图通常比较小</a:t>
                  </a:r>
                  <a:endParaRPr kumimoji="1" lang="en-US" altLang="zh-CN" sz="1400" b="0" kern="0" dirty="0">
                    <a:solidFill>
                      <a:srgbClr val="0070C0"/>
                    </a:solidFill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内容占位符 2">
                <a:extLst>
                  <a:ext uri="{FF2B5EF4-FFF2-40B4-BE49-F238E27FC236}">
                    <a16:creationId xmlns:a16="http://schemas.microsoft.com/office/drawing/2014/main" id="{66F628E0-A22D-428E-BA30-53DF670B253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3943594"/>
                <a:ext cx="8937653" cy="53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+mn-lt"/>
                    <a:ea typeface="黑体" pitchFamily="2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4D94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defTabSz="914324">
                  <a:defRPr/>
                </a:pPr>
                <a:r>
                  <a:rPr kumimoji="1" lang="zh-CN" altLang="en-US" sz="2800" b="0" kern="0" dirty="0">
                    <a:solidFill>
                      <a:srgbClr val="000000"/>
                    </a:solidFill>
                  </a:rPr>
                  <a:t>计算节点间注意力，复杂度为</a:t>
                </a:r>
                <a14:m>
                  <m:oMath xmlns:m="http://schemas.openxmlformats.org/officeDocument/2006/math">
                    <m:r>
                      <a:rPr kumimoji="1" lang="en-US" altLang="zh-CN" sz="24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4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b="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kumimoji="1" lang="en-US" altLang="zh-CN" sz="2400" b="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zh-CN" altLang="en-US" sz="2800" b="0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8" name="内容占位符 2">
                <a:extLst>
                  <a:ext uri="{FF2B5EF4-FFF2-40B4-BE49-F238E27FC236}">
                    <a16:creationId xmlns:a16="http://schemas.microsoft.com/office/drawing/2014/main" id="{66F628E0-A22D-428E-BA30-53DF670B2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5480" y="3943594"/>
                <a:ext cx="8937653" cy="538780"/>
              </a:xfrm>
              <a:prstGeom prst="rect">
                <a:avLst/>
              </a:prstGeom>
              <a:blipFill>
                <a:blip r:embed="rId5"/>
                <a:stretch>
                  <a:fillRect l="-682" t="-13636" b="-27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678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D8B96D3-6587-467E-AFCD-4776C790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1700808"/>
            <a:ext cx="7754629" cy="37562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BC0ACE-9C80-C644-94A5-B8A4B65C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PolyFormer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FF471F-C57D-991B-293E-95D1550C7BC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597352"/>
            <a:ext cx="12192000" cy="282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 J, He M, Wei Z. </a:t>
            </a:r>
            <a:r>
              <a:rPr lang="en-US" altLang="zh-CN" sz="1235" b="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PolyFormer</a:t>
            </a:r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Scalable Node-wise Filters via Polynomial Graph Transformer.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[KDD’2024]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C5BDF38-2854-4E68-B874-346D42643251}"/>
              </a:ext>
            </a:extLst>
          </p:cNvPr>
          <p:cNvGrpSpPr/>
          <p:nvPr/>
        </p:nvGrpSpPr>
        <p:grpSpPr>
          <a:xfrm>
            <a:off x="3603871" y="5400935"/>
            <a:ext cx="5054195" cy="1213128"/>
            <a:chOff x="2074268" y="5046524"/>
            <a:chExt cx="5054195" cy="121312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5CF326A-0CA6-4034-B103-6DC3A1B8A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262" t="37240" r="22039" b="34694"/>
            <a:stretch/>
          </p:blipFill>
          <p:spPr>
            <a:xfrm>
              <a:off x="2555776" y="5046524"/>
              <a:ext cx="4392488" cy="1011479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68BB6C-89A4-4B14-A81F-CED4F2B7AFC0}"/>
                </a:ext>
              </a:extLst>
            </p:cNvPr>
            <p:cNvSpPr txBox="1"/>
            <p:nvPr/>
          </p:nvSpPr>
          <p:spPr>
            <a:xfrm>
              <a:off x="4276937" y="5884642"/>
              <a:ext cx="20384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800" dirty="0">
                  <a:solidFill>
                    <a:srgbClr val="00B050"/>
                  </a:solidFill>
                  <a:cs typeface="Times New Roman" panose="02020603050405020304" pitchFamily="18" charset="0"/>
                </a:rPr>
                <a:t>自适应系数</a:t>
              </a:r>
              <a:endParaRPr kumimoji="1" lang="en-US" altLang="zh-CN" sz="1800" dirty="0">
                <a:solidFill>
                  <a:srgbClr val="00B05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FFE06-9A1D-41FD-A520-FDEE47850568}"/>
                </a:ext>
              </a:extLst>
            </p:cNvPr>
            <p:cNvSpPr/>
            <p:nvPr/>
          </p:nvSpPr>
          <p:spPr>
            <a:xfrm flipH="1">
              <a:off x="5054982" y="5251309"/>
              <a:ext cx="453122" cy="568098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F585A6B-154F-4C5F-B8CA-0C08129C054E}"/>
                </a:ext>
              </a:extLst>
            </p:cNvPr>
            <p:cNvSpPr/>
            <p:nvPr/>
          </p:nvSpPr>
          <p:spPr>
            <a:xfrm flipV="1">
              <a:off x="5570035" y="5251309"/>
              <a:ext cx="1368152" cy="568098"/>
            </a:xfrm>
            <a:prstGeom prst="rect">
              <a:avLst/>
            </a:prstGeom>
            <a:noFill/>
            <a:ln w="38100">
              <a:solidFill>
                <a:srgbClr val="F28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017B7C3-92DC-43D0-985B-E02E8A8A0786}"/>
                </a:ext>
              </a:extLst>
            </p:cNvPr>
            <p:cNvSpPr txBox="1"/>
            <p:nvPr/>
          </p:nvSpPr>
          <p:spPr>
            <a:xfrm>
              <a:off x="5596675" y="5884642"/>
              <a:ext cx="15317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800" dirty="0">
                  <a:solidFill>
                    <a:srgbClr val="F28B00"/>
                  </a:solidFill>
                  <a:cs typeface="Times New Roman" panose="02020603050405020304" pitchFamily="18" charset="0"/>
                </a:rPr>
                <a:t>滤波器</a:t>
              </a:r>
              <a:endParaRPr lang="zh-CN" altLang="en-US" sz="1800" dirty="0">
                <a:solidFill>
                  <a:srgbClr val="F28B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7E221C3-9505-4568-B6D9-6075F340D6FA}"/>
                </a:ext>
              </a:extLst>
            </p:cNvPr>
            <p:cNvSpPr/>
            <p:nvPr/>
          </p:nvSpPr>
          <p:spPr>
            <a:xfrm>
              <a:off x="3744162" y="5248479"/>
              <a:ext cx="608729" cy="568098"/>
            </a:xfrm>
            <a:prstGeom prst="rect">
              <a:avLst/>
            </a:prstGeom>
            <a:noFill/>
            <a:ln w="38100">
              <a:solidFill>
                <a:srgbClr val="0063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5414DAE-CD24-4FAB-B716-989C30C1CD55}"/>
                </a:ext>
              </a:extLst>
            </p:cNvPr>
            <p:cNvSpPr txBox="1"/>
            <p:nvPr/>
          </p:nvSpPr>
          <p:spPr>
            <a:xfrm>
              <a:off x="2074268" y="5890320"/>
              <a:ext cx="1589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800" dirty="0">
                  <a:solidFill>
                    <a:srgbClr val="C00000"/>
                  </a:solidFill>
                  <a:cs typeface="Times New Roman" panose="02020603050405020304" pitchFamily="18" charset="0"/>
                </a:rPr>
                <a:t>节点表征</a:t>
              </a:r>
              <a:endParaRPr lang="zh-CN" altLang="en-US" sz="1800" dirty="0">
                <a:solidFill>
                  <a:srgbClr val="C000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26D05337-E4C4-41BD-B1F0-BFCD416A4788}"/>
              </a:ext>
            </a:extLst>
          </p:cNvPr>
          <p:cNvSpPr/>
          <p:nvPr/>
        </p:nvSpPr>
        <p:spPr>
          <a:xfrm flipV="1">
            <a:off x="4154303" y="5600912"/>
            <a:ext cx="448316" cy="5720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884750-BE06-43BE-8673-8F362D320B15}"/>
              </a:ext>
            </a:extLst>
          </p:cNvPr>
          <p:cNvSpPr txBox="1"/>
          <p:nvPr/>
        </p:nvSpPr>
        <p:spPr>
          <a:xfrm>
            <a:off x="4874383" y="6231683"/>
            <a:ext cx="1374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800" b="1" dirty="0">
                <a:solidFill>
                  <a:srgbClr val="0063AA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1800" b="1" dirty="0">
                <a:solidFill>
                  <a:srgbClr val="0063AA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800" b="1" dirty="0">
              <a:solidFill>
                <a:srgbClr val="0063AA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3D964082-DF07-4481-9EC8-5638A6B494E6}"/>
              </a:ext>
            </a:extLst>
          </p:cNvPr>
          <p:cNvSpPr txBox="1">
            <a:spLocks/>
          </p:cNvSpPr>
          <p:nvPr/>
        </p:nvSpPr>
        <p:spPr bwMode="auto">
          <a:xfrm>
            <a:off x="623392" y="1148980"/>
            <a:ext cx="8937653" cy="53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324">
              <a:defRPr/>
            </a:pPr>
            <a:r>
              <a:rPr kumimoji="1" lang="zh-CN" altLang="en-US" sz="2800" b="0" kern="0" dirty="0">
                <a:solidFill>
                  <a:srgbClr val="000000"/>
                </a:solidFill>
              </a:rPr>
              <a:t>基于节点自适应滤波的</a:t>
            </a:r>
            <a:r>
              <a:rPr kumimoji="1" lang="en-US" altLang="zh-CN" sz="2800" b="0" kern="0" dirty="0">
                <a:solidFill>
                  <a:srgbClr val="000000"/>
                </a:solidFill>
              </a:rPr>
              <a:t>Graph Transformer</a:t>
            </a:r>
            <a:endParaRPr kumimoji="1" lang="zh-CN" altLang="en-US" sz="2800" b="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8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C0ACE-9C80-C644-94A5-B8A4B65C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PolyFormer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FF471F-C57D-991B-293E-95D1550C7BC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597352"/>
            <a:ext cx="12192000" cy="282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 J, He M, Wei Z. </a:t>
            </a:r>
            <a:r>
              <a:rPr lang="en-US" altLang="zh-CN" sz="1235" b="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PolyFormer</a:t>
            </a:r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Scalable Node-wise Filters via Polynomial Graph Transformer.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[KDD’2024]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A1516CB0-D2E4-4843-A247-C6FF2BAE5BD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7187" y="1182328"/>
                <a:ext cx="10821935" cy="4006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+mn-lt"/>
                    <a:ea typeface="黑体" pitchFamily="2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4D94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defTabSz="914324"/>
                <a:r>
                  <a:rPr lang="zh-CN" altLang="en-US" sz="2800" b="0" dirty="0"/>
                  <a:t>学习滤波器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CN" altLang="en-US" sz="2800" b="0" dirty="0">
                    <a:solidFill>
                      <a:srgbClr val="0070C0"/>
                    </a:solidFill>
                  </a:rPr>
                  <a:t>节点自适应滤波</a:t>
                </a:r>
                <a:endParaRPr lang="zh-CN" altLang="zh-CN" sz="2800" b="0" dirty="0"/>
              </a:p>
            </p:txBody>
          </p:sp>
        </mc:Choice>
        <mc:Fallback xmlns="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A1516CB0-D2E4-4843-A247-C6FF2BAE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7187" y="1182328"/>
                <a:ext cx="10821935" cy="4006491"/>
              </a:xfrm>
              <a:prstGeom prst="rect">
                <a:avLst/>
              </a:prstGeom>
              <a:blipFill>
                <a:blip r:embed="rId3"/>
                <a:stretch>
                  <a:fillRect l="-586" t="-22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005E7235-AB19-4A4D-AC6C-3F756312F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6"/>
          <a:stretch/>
        </p:blipFill>
        <p:spPr>
          <a:xfrm>
            <a:off x="979459" y="4224158"/>
            <a:ext cx="10589149" cy="234397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65246B-656F-42AA-AE1D-33DE1BD574DE}"/>
              </a:ext>
            </a:extLst>
          </p:cNvPr>
          <p:cNvGrpSpPr/>
          <p:nvPr/>
        </p:nvGrpSpPr>
        <p:grpSpPr>
          <a:xfrm>
            <a:off x="1165004" y="1628800"/>
            <a:ext cx="10364788" cy="2715214"/>
            <a:chOff x="0" y="2211329"/>
            <a:chExt cx="10364788" cy="271521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9995549-0615-4DD7-9024-6908165AB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223"/>
            <a:stretch/>
          </p:blipFill>
          <p:spPr>
            <a:xfrm>
              <a:off x="38179" y="2628421"/>
              <a:ext cx="10301630" cy="2298122"/>
            </a:xfrm>
            <a:prstGeom prst="rect">
              <a:avLst/>
            </a:prstGeom>
            <a:ln w="6350">
              <a:noFill/>
            </a:ln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6AAF55-8CFE-4BB7-97A6-20FA6D2E1366}"/>
                </a:ext>
              </a:extLst>
            </p:cNvPr>
            <p:cNvSpPr/>
            <p:nvPr/>
          </p:nvSpPr>
          <p:spPr>
            <a:xfrm>
              <a:off x="38179" y="4032514"/>
              <a:ext cx="10301630" cy="811891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1900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C129F79-EE4E-4D80-962C-13B774939A44}"/>
                    </a:ext>
                  </a:extLst>
                </p:cNvPr>
                <p:cNvSpPr txBox="1"/>
                <p:nvPr/>
              </p:nvSpPr>
              <p:spPr bwMode="auto">
                <a:xfrm>
                  <a:off x="0" y="2211329"/>
                  <a:ext cx="10364788" cy="3995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909" tIns="45455" rIns="90909" bIns="45455" rtlCol="0" anchor="ctr">
                  <a:spAutoFit/>
                </a:bodyPr>
                <a:lstStyle/>
                <a:p>
                  <a:pPr marL="0" marR="0" lvl="0" indent="0" algn="ctr" defTabSz="101900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2000" b="0" kern="0" dirty="0">
                      <a:solidFill>
                        <a:prstClr val="black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表：</a:t>
                  </a:r>
                  <a:r>
                    <a:rPr lang="en-US" altLang="zh-CN" sz="2000" b="0" kern="0" dirty="0" err="1">
                      <a:solidFill>
                        <a:prstClr val="black"/>
                      </a:solidFill>
                      <a:latin typeface="+mn-lt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PolyAttn</a:t>
                  </a:r>
                  <a:r>
                    <a:rPr lang="zh-CN" altLang="en-US" sz="2000" b="0" kern="0" dirty="0">
                      <a:solidFill>
                        <a:prstClr val="black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拟合任意形状滤波器的结果</a:t>
                  </a:r>
                  <a:r>
                    <a:rPr lang="en-US" altLang="zh-CN" sz="1600" b="0" kern="0" dirty="0">
                      <a:solidFill>
                        <a:prstClr val="black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b="0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kern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𝑠𝑐𝑜𝑟𝑒</m:t>
                      </m:r>
                      <m:r>
                        <a:rPr lang="en-US" altLang="zh-CN" sz="1600" b="0" i="1" kern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CN" sz="1600" b="0" i="1" kern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𝐸𝑟𝑟𝑜𝑟</m:t>
                      </m:r>
                    </m:oMath>
                  </a14:m>
                  <a:r>
                    <a:rPr lang="en-US" altLang="zh-CN" sz="1600" b="0" kern="0" dirty="0">
                      <a:solidFill>
                        <a:prstClr val="black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)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C129F79-EE4E-4D80-962C-13B774939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0" y="2211329"/>
                  <a:ext cx="10364788" cy="399574"/>
                </a:xfrm>
                <a:prstGeom prst="rect">
                  <a:avLst/>
                </a:prstGeom>
                <a:blipFill>
                  <a:blip r:embed="rId6"/>
                  <a:stretch>
                    <a:fillRect t="-10606" b="-27273"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1117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A6507887-9B5E-4E57-A5B5-EB0E481AA06B}"/>
              </a:ext>
            </a:extLst>
          </p:cNvPr>
          <p:cNvGrpSpPr/>
          <p:nvPr/>
        </p:nvGrpSpPr>
        <p:grpSpPr>
          <a:xfrm>
            <a:off x="6337873" y="1340768"/>
            <a:ext cx="5158727" cy="4896455"/>
            <a:chOff x="5250129" y="1479308"/>
            <a:chExt cx="5158727" cy="489645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6CA5AB1-AFC9-4BB0-BC02-76F7AEF8971B}"/>
                </a:ext>
              </a:extLst>
            </p:cNvPr>
            <p:cNvGrpSpPr/>
            <p:nvPr/>
          </p:nvGrpSpPr>
          <p:grpSpPr>
            <a:xfrm>
              <a:off x="5250129" y="1479308"/>
              <a:ext cx="5158727" cy="4896455"/>
              <a:chOff x="5182394" y="1479308"/>
              <a:chExt cx="5158727" cy="4896455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B67DC8E7-2349-42B6-BBC7-478BD8D90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2394" y="1479308"/>
                <a:ext cx="5053022" cy="216513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43807C46-F539-47B9-A18E-284631234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4842" y="3697883"/>
                <a:ext cx="4678351" cy="2033032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B6DCFC7-5240-4C8E-81A8-2CFA2DFBF840}"/>
                  </a:ext>
                </a:extLst>
              </p:cNvPr>
              <p:cNvSpPr txBox="1"/>
              <p:nvPr/>
            </p:nvSpPr>
            <p:spPr bwMode="auto">
              <a:xfrm>
                <a:off x="5271950" y="6006966"/>
                <a:ext cx="5069171" cy="36879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0909" tIns="45455" rIns="90909" bIns="45455" rtlCol="0" anchor="ctr">
                <a:spAutoFit/>
              </a:bodyPr>
              <a:lstStyle/>
              <a:p>
                <a:pPr algn="dist">
                  <a:spcBef>
                    <a:spcPts val="0"/>
                  </a:spcBef>
                </a:pPr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图</a:t>
                </a:r>
                <a:r>
                  <a:rPr lang="en-US" altLang="zh-CN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在同配图</a:t>
                </a:r>
                <a:r>
                  <a:rPr lang="en-US" altLang="zh-CN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上</a:t>
                </a:r>
                <a:r>
                  <a:rPr lang="en-US" altLang="zh-CN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和异配图</a:t>
                </a:r>
                <a:r>
                  <a:rPr lang="en-US" altLang="zh-CN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下</a:t>
                </a:r>
                <a:r>
                  <a:rPr lang="en-US" altLang="zh-CN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上学到的滤波器</a:t>
                </a: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0E68B55-A0B3-4276-9D9B-880F243E842A}"/>
                </a:ext>
              </a:extLst>
            </p:cNvPr>
            <p:cNvSpPr/>
            <p:nvPr/>
          </p:nvSpPr>
          <p:spPr>
            <a:xfrm>
              <a:off x="7760262" y="1479308"/>
              <a:ext cx="2498624" cy="42516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2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6BC0ACE-9C80-C644-94A5-B8A4B65C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PolyFormer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FF471F-C57D-991B-293E-95D1550C7BC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597352"/>
            <a:ext cx="12192000" cy="282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 J, He M, Wei Z. </a:t>
            </a:r>
            <a:r>
              <a:rPr lang="en-US" altLang="zh-CN" sz="1235" b="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PolyFormer</a:t>
            </a:r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Scalable Node-wise Filters via Polynomial Graph Transformer.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[KDD’2024]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A1516CB0-D2E4-4843-A247-C6FF2BAE5BD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4665" y="1195968"/>
                <a:ext cx="10821935" cy="4006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+mn-lt"/>
                    <a:ea typeface="黑体" pitchFamily="2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4D94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defTabSz="914324"/>
                <a:r>
                  <a:rPr lang="zh-CN" altLang="en-US" sz="2800" b="0" dirty="0"/>
                  <a:t>节点分类</a:t>
                </a:r>
                <a:endParaRPr lang="en-US" altLang="zh-CN" sz="2800" b="0" dirty="0"/>
              </a:p>
              <a:p>
                <a:pPr marL="0" indent="0" defTabSz="914324">
                  <a:buNone/>
                </a:pP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CN" altLang="en-US" sz="2600" b="0" dirty="0">
                    <a:solidFill>
                      <a:srgbClr val="0070C0"/>
                    </a:solidFill>
                  </a:rPr>
                  <a:t>节点自适应滤波，表达能力强</a:t>
                </a:r>
                <a:endParaRPr lang="zh-CN" altLang="zh-CN" sz="2600" b="0" dirty="0"/>
              </a:p>
            </p:txBody>
          </p:sp>
        </mc:Choice>
        <mc:Fallback xmlns="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A1516CB0-D2E4-4843-A247-C6FF2BAE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665" y="1195968"/>
                <a:ext cx="10821935" cy="4006491"/>
              </a:xfrm>
              <a:prstGeom prst="rect">
                <a:avLst/>
              </a:prstGeom>
              <a:blipFill>
                <a:blip r:embed="rId6"/>
                <a:stretch>
                  <a:fillRect l="-586" t="-22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E2D3F3A5-38FA-4C16-B37E-04CFA1D377DF}"/>
              </a:ext>
            </a:extLst>
          </p:cNvPr>
          <p:cNvGrpSpPr/>
          <p:nvPr/>
        </p:nvGrpSpPr>
        <p:grpSpPr>
          <a:xfrm>
            <a:off x="1130079" y="2653180"/>
            <a:ext cx="5360918" cy="3705629"/>
            <a:chOff x="0" y="2902369"/>
            <a:chExt cx="5360918" cy="3705629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CD4661C-6981-4D2B-8351-F9D2B6E9A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359023"/>
              <a:ext cx="5360918" cy="3248975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8BA892A-73DA-4C7F-BBB0-6F1E0B607C07}"/>
                </a:ext>
              </a:extLst>
            </p:cNvPr>
            <p:cNvSpPr txBox="1"/>
            <p:nvPr/>
          </p:nvSpPr>
          <p:spPr bwMode="auto">
            <a:xfrm>
              <a:off x="63568" y="2902369"/>
              <a:ext cx="5233782" cy="3687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90909" tIns="45455" rIns="90909" bIns="45455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zh-CN" altLang="en-US" sz="1800" b="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表：真实数据集上的节点分类结果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296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C0ACE-9C80-C644-94A5-B8A4B65C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PolyFormer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FF471F-C57D-991B-293E-95D1550C7BC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597352"/>
            <a:ext cx="12192000" cy="282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 J, He M, Wei Z. </a:t>
            </a:r>
            <a:r>
              <a:rPr lang="en-US" altLang="zh-CN" sz="1235" b="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PolyFormer</a:t>
            </a:r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Scalable Node-wise Filters via Polynomial Graph Transformer.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[KDD’24]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A1516CB0-D2E4-4843-A247-C6FF2BAE5BD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1962" y="1232616"/>
                <a:ext cx="10227242" cy="3909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+mn-lt"/>
                    <a:ea typeface="黑体" pitchFamily="2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4D94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1" lang="zh-CN" altLang="en-US" sz="2800" b="0" kern="0" dirty="0">
                    <a:solidFill>
                      <a:srgbClr val="000000"/>
                    </a:solidFill>
                    <a:latin typeface="Arial"/>
                  </a:rPr>
                  <a:t>节点分类</a:t>
                </a:r>
                <a:endParaRPr kumimoji="1" lang="en-US" altLang="zh-CN" sz="2800" b="0" kern="0" dirty="0">
                  <a:solidFill>
                    <a:srgbClr val="000000"/>
                  </a:solidFill>
                  <a:latin typeface="Arial"/>
                </a:endParaRPr>
              </a:p>
              <a:p>
                <a:pPr lvl="1" defTabSz="914324">
                  <a:lnSpc>
                    <a:spcPct val="90000"/>
                  </a:lnSpc>
                </a:pPr>
                <a:r>
                  <a:rPr kumimoji="1" lang="zh-CN" altLang="en-US" sz="2400" b="0" kern="0" dirty="0">
                    <a:solidFill>
                      <a:srgbClr val="000000"/>
                    </a:solidFill>
                  </a:rPr>
                  <a:t>同</a:t>
                </a:r>
                <a:r>
                  <a:rPr kumimoji="1" lang="en-US" altLang="zh-CN" sz="2400" b="0" kern="0" dirty="0">
                    <a:solidFill>
                      <a:srgbClr val="000000"/>
                    </a:solidFill>
                  </a:rPr>
                  <a:t>/</a:t>
                </a:r>
                <a:r>
                  <a:rPr kumimoji="1" lang="zh-CN" altLang="en-US" sz="2400" b="0" kern="0" dirty="0">
                    <a:solidFill>
                      <a:srgbClr val="000000"/>
                    </a:solidFill>
                  </a:rPr>
                  <a:t>异配图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CN" altLang="en-US" sz="2400" b="0" dirty="0">
                    <a:solidFill>
                      <a:srgbClr val="0070C0"/>
                    </a:solidFill>
                  </a:rPr>
                  <a:t>准确度</a:t>
                </a:r>
                <a:endParaRPr kumimoji="1" lang="en-US" altLang="zh-CN" sz="2400" b="0" kern="0" dirty="0">
                  <a:solidFill>
                    <a:srgbClr val="0070C0"/>
                  </a:solidFill>
                </a:endParaRPr>
              </a:p>
              <a:p>
                <a:pPr lvl="1" defTabSz="914324">
                  <a:lnSpc>
                    <a:spcPct val="90000"/>
                  </a:lnSpc>
                </a:pPr>
                <a:r>
                  <a:rPr kumimoji="1" lang="zh-CN" altLang="en-US" sz="2400" b="0" kern="0" dirty="0">
                    <a:solidFill>
                      <a:srgbClr val="000000"/>
                    </a:solidFill>
                  </a:rPr>
                  <a:t>大图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CN" altLang="en-US" sz="2400" b="0" kern="0" dirty="0">
                    <a:solidFill>
                      <a:srgbClr val="0070C0"/>
                    </a:solidFill>
                  </a:rPr>
                  <a:t>可扩展性</a:t>
                </a:r>
                <a:endParaRPr kumimoji="1" lang="zh-CN" altLang="en-US" sz="2400" b="0" kern="0" dirty="0">
                  <a:solidFill>
                    <a:srgbClr val="000000"/>
                  </a:solidFill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tabLst/>
                  <a:defRPr/>
                </a:pPr>
                <a:endPara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A1516CB0-D2E4-4843-A247-C6FF2BAE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62" y="1232616"/>
                <a:ext cx="10227242" cy="3909248"/>
              </a:xfrm>
              <a:prstGeom prst="rect">
                <a:avLst/>
              </a:prstGeom>
              <a:blipFill>
                <a:blip r:embed="rId3"/>
                <a:stretch>
                  <a:fillRect l="-620" t="-19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50E2AC4A-E6D8-4D5D-AA7F-C2BBB5637939}"/>
              </a:ext>
            </a:extLst>
          </p:cNvPr>
          <p:cNvGrpSpPr/>
          <p:nvPr/>
        </p:nvGrpSpPr>
        <p:grpSpPr>
          <a:xfrm>
            <a:off x="5978145" y="1129330"/>
            <a:ext cx="5865655" cy="1633882"/>
            <a:chOff x="4363722" y="1452003"/>
            <a:chExt cx="5865655" cy="1633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A261D66-421A-4891-86E2-E0DFF877368F}"/>
                </a:ext>
              </a:extLst>
            </p:cNvPr>
            <p:cNvGrpSpPr/>
            <p:nvPr/>
          </p:nvGrpSpPr>
          <p:grpSpPr>
            <a:xfrm>
              <a:off x="7323622" y="1452003"/>
              <a:ext cx="2905755" cy="1633882"/>
              <a:chOff x="6613605" y="1664072"/>
              <a:chExt cx="2905755" cy="1633882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2066871-9459-49F5-9F12-9B0DC42FE3C1}"/>
                  </a:ext>
                </a:extLst>
              </p:cNvPr>
              <p:cNvGrpSpPr/>
              <p:nvPr/>
            </p:nvGrpSpPr>
            <p:grpSpPr>
              <a:xfrm>
                <a:off x="6613605" y="1664072"/>
                <a:ext cx="2905755" cy="1633882"/>
                <a:chOff x="6012160" y="1082177"/>
                <a:chExt cx="2905755" cy="1633882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90956FAD-9788-4AC8-B4F4-D8B534F754BB}"/>
                    </a:ext>
                  </a:extLst>
                </p:cNvPr>
                <p:cNvGrpSpPr/>
                <p:nvPr/>
              </p:nvGrpSpPr>
              <p:grpSpPr>
                <a:xfrm>
                  <a:off x="6013790" y="1975457"/>
                  <a:ext cx="2904125" cy="740602"/>
                  <a:chOff x="0" y="4888391"/>
                  <a:chExt cx="5939136" cy="1514582"/>
                </a:xfrm>
              </p:grpSpPr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57BCDAA5-813B-470B-A1F9-B81F16FB39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65240" r="74412"/>
                  <a:stretch/>
                </p:blipFill>
                <p:spPr>
                  <a:xfrm>
                    <a:off x="0" y="4888393"/>
                    <a:ext cx="2339751" cy="1514580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14671D2E-9E30-4B67-950B-C50295B21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58274" t="65240"/>
                  <a:stretch/>
                </p:blipFill>
                <p:spPr>
                  <a:xfrm>
                    <a:off x="2123728" y="4888391"/>
                    <a:ext cx="3815408" cy="15145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8FA47AB8-8CC0-47E1-8E44-4906E2368C88}"/>
                    </a:ext>
                  </a:extLst>
                </p:cNvPr>
                <p:cNvGrpSpPr/>
                <p:nvPr/>
              </p:nvGrpSpPr>
              <p:grpSpPr>
                <a:xfrm>
                  <a:off x="6013790" y="1082177"/>
                  <a:ext cx="2904125" cy="697034"/>
                  <a:chOff x="0" y="2105898"/>
                  <a:chExt cx="5939136" cy="1425482"/>
                </a:xfrm>
              </p:grpSpPr>
              <p:pic>
                <p:nvPicPr>
                  <p:cNvPr id="40" name="图片 39">
                    <a:extLst>
                      <a:ext uri="{FF2B5EF4-FFF2-40B4-BE49-F238E27FC236}">
                        <a16:creationId xmlns:a16="http://schemas.microsoft.com/office/drawing/2014/main" id="{ADC424B0-5EF1-4D9D-815A-B7255A7026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1382" r="74412" b="65903"/>
                  <a:stretch/>
                </p:blipFill>
                <p:spPr>
                  <a:xfrm>
                    <a:off x="0" y="2105898"/>
                    <a:ext cx="2339751" cy="1425482"/>
                  </a:xfrm>
                  <a:prstGeom prst="rect">
                    <a:avLst/>
                  </a:prstGeom>
                </p:spPr>
              </p:pic>
              <p:pic>
                <p:nvPicPr>
                  <p:cNvPr id="41" name="图片 40">
                    <a:extLst>
                      <a:ext uri="{FF2B5EF4-FFF2-40B4-BE49-F238E27FC236}">
                        <a16:creationId xmlns:a16="http://schemas.microsoft.com/office/drawing/2014/main" id="{EA658085-51AB-42CA-AD68-20BB4B0127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58274" t="1382" b="65903"/>
                  <a:stretch/>
                </p:blipFill>
                <p:spPr>
                  <a:xfrm>
                    <a:off x="2123728" y="2105898"/>
                    <a:ext cx="3815408" cy="14254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A9F99C12-3ECB-40D5-BBBA-2191EB49A3F9}"/>
                    </a:ext>
                  </a:extLst>
                </p:cNvPr>
                <p:cNvGrpSpPr/>
                <p:nvPr/>
              </p:nvGrpSpPr>
              <p:grpSpPr>
                <a:xfrm>
                  <a:off x="6012160" y="1755216"/>
                  <a:ext cx="2904124" cy="216023"/>
                  <a:chOff x="0" y="3805726"/>
                  <a:chExt cx="5939136" cy="441782"/>
                </a:xfrm>
              </p:grpSpPr>
              <p:pic>
                <p:nvPicPr>
                  <p:cNvPr id="38" name="图片 37">
                    <a:extLst>
                      <a:ext uri="{FF2B5EF4-FFF2-40B4-BE49-F238E27FC236}">
                        <a16:creationId xmlns:a16="http://schemas.microsoft.com/office/drawing/2014/main" id="{90AFDD51-AD33-4EA0-A45D-68A85DBBC1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40393" r="74412" b="51565"/>
                  <a:stretch/>
                </p:blipFill>
                <p:spPr>
                  <a:xfrm>
                    <a:off x="0" y="3805726"/>
                    <a:ext cx="2339752" cy="350427"/>
                  </a:xfrm>
                  <a:prstGeom prst="rect">
                    <a:avLst/>
                  </a:prstGeom>
                </p:spPr>
              </p:pic>
              <p:pic>
                <p:nvPicPr>
                  <p:cNvPr id="39" name="图片 38">
                    <a:extLst>
                      <a:ext uri="{FF2B5EF4-FFF2-40B4-BE49-F238E27FC236}">
                        <a16:creationId xmlns:a16="http://schemas.microsoft.com/office/drawing/2014/main" id="{550E3363-4F77-4D66-A34A-15FBFF8E22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58274" t="40393" b="49468"/>
                  <a:stretch/>
                </p:blipFill>
                <p:spPr>
                  <a:xfrm>
                    <a:off x="2123727" y="3805726"/>
                    <a:ext cx="3815409" cy="4417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4D3B642-CA59-4CE3-9CB8-2F1411EBC849}"/>
                  </a:ext>
                </a:extLst>
              </p:cNvPr>
              <p:cNvSpPr/>
              <p:nvPr/>
            </p:nvSpPr>
            <p:spPr>
              <a:xfrm>
                <a:off x="8485813" y="1712156"/>
                <a:ext cx="949564" cy="148139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39F66C4-4FD6-45FD-B969-9318509F36EB}"/>
                </a:ext>
              </a:extLst>
            </p:cNvPr>
            <p:cNvGrpSpPr/>
            <p:nvPr/>
          </p:nvGrpSpPr>
          <p:grpSpPr>
            <a:xfrm>
              <a:off x="4475819" y="1513482"/>
              <a:ext cx="2816191" cy="1032747"/>
              <a:chOff x="3733285" y="1905167"/>
              <a:chExt cx="2816191" cy="1032747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B66457E-182B-4E5A-9611-EA250DA8C77B}"/>
                  </a:ext>
                </a:extLst>
              </p:cNvPr>
              <p:cNvGrpSpPr/>
              <p:nvPr/>
            </p:nvGrpSpPr>
            <p:grpSpPr>
              <a:xfrm>
                <a:off x="3733285" y="1905167"/>
                <a:ext cx="2816191" cy="1032747"/>
                <a:chOff x="0" y="2473570"/>
                <a:chExt cx="5307470" cy="2044873"/>
              </a:xfrm>
            </p:grpSpPr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8269C162-DB8B-4E31-99AA-E14A2552C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151" r="83075"/>
                <a:stretch/>
              </p:blipFill>
              <p:spPr>
                <a:xfrm>
                  <a:off x="0" y="2473571"/>
                  <a:ext cx="1547665" cy="2044872"/>
                </a:xfrm>
                <a:prstGeom prst="rect">
                  <a:avLst/>
                </a:prstGeom>
              </p:spPr>
            </p:pic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489EE41E-DCB0-4C86-B43E-DFA7C7B3FD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7912" t="6151"/>
                <a:stretch/>
              </p:blipFill>
              <p:spPr>
                <a:xfrm>
                  <a:off x="1458976" y="2473570"/>
                  <a:ext cx="3848494" cy="2044873"/>
                </a:xfrm>
                <a:prstGeom prst="rect">
                  <a:avLst/>
                </a:prstGeom>
              </p:spPr>
            </p:pic>
          </p:grp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7FFEB59-9CBF-4371-B455-ABD7104587B9}"/>
                  </a:ext>
                </a:extLst>
              </p:cNvPr>
              <p:cNvSpPr/>
              <p:nvPr/>
            </p:nvSpPr>
            <p:spPr>
              <a:xfrm>
                <a:off x="5231949" y="1905167"/>
                <a:ext cx="1246052" cy="9757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2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7DF7E2E-A5E9-45D5-8F1C-605585ABFE71}"/>
                </a:ext>
              </a:extLst>
            </p:cNvPr>
            <p:cNvSpPr txBox="1"/>
            <p:nvPr/>
          </p:nvSpPr>
          <p:spPr bwMode="auto">
            <a:xfrm>
              <a:off x="4363722" y="2514088"/>
              <a:ext cx="3221522" cy="33801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90909" tIns="45455" rIns="90909" bIns="45455" rtlCol="0" anchor="ctr">
              <a:spAutoFit/>
            </a:bodyPr>
            <a:lstStyle/>
            <a:p>
              <a:pPr algn="ctr"/>
              <a:r>
                <a:rPr lang="zh-CN" altLang="en-US" sz="1600" b="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大图上的结果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2AA2818-2F77-4F43-9548-B9A7EC798B28}"/>
              </a:ext>
            </a:extLst>
          </p:cNvPr>
          <p:cNvGrpSpPr/>
          <p:nvPr/>
        </p:nvGrpSpPr>
        <p:grpSpPr>
          <a:xfrm>
            <a:off x="936431" y="2283471"/>
            <a:ext cx="9810819" cy="4413088"/>
            <a:chOff x="0" y="3266522"/>
            <a:chExt cx="9810819" cy="441308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4607BEA-F230-4C00-A591-CDB43C3FF466}"/>
                </a:ext>
              </a:extLst>
            </p:cNvPr>
            <p:cNvSpPr txBox="1"/>
            <p:nvPr/>
          </p:nvSpPr>
          <p:spPr bwMode="auto">
            <a:xfrm>
              <a:off x="0" y="3266522"/>
              <a:ext cx="9810819" cy="33801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90909" tIns="45455" rIns="90909" bIns="45455" rtlCol="0" anchor="ctr">
              <a:spAutoFit/>
            </a:bodyPr>
            <a:lstStyle/>
            <a:p>
              <a:pPr algn="ctr"/>
              <a:r>
                <a:rPr lang="zh-CN" altLang="en-US" sz="1600" b="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表：节点分类结果</a:t>
              </a:r>
              <a:r>
                <a:rPr lang="en-US" altLang="zh-CN" sz="1400" b="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(Acc.)</a:t>
              </a:r>
              <a:r>
                <a:rPr lang="zh-CN" altLang="en-US" sz="1400" b="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endParaRPr lang="zh-CN" altLang="en-US" sz="1600" b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BAC92025-DDF6-4F05-812A-912BA26F9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810" y="3644375"/>
              <a:ext cx="8467517" cy="4035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256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左 20">
            <a:extLst>
              <a:ext uri="{FF2B5EF4-FFF2-40B4-BE49-F238E27FC236}">
                <a16:creationId xmlns:a16="http://schemas.microsoft.com/office/drawing/2014/main" id="{BFE9BE50-0944-A1BB-815C-50E60BCD9F4F}"/>
              </a:ext>
            </a:extLst>
          </p:cNvPr>
          <p:cNvSpPr/>
          <p:nvPr/>
        </p:nvSpPr>
        <p:spPr>
          <a:xfrm rot="16200000">
            <a:off x="3270925" y="2602278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/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C44C4-8521-F25A-E7C6-4340073F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图机器学习近期工作</a:t>
            </a:r>
            <a:endParaRPr kumimoji="1" lang="zh-CN" altLang="en-US" dirty="0"/>
          </a:p>
        </p:txBody>
      </p:sp>
      <p:sp>
        <p:nvSpPr>
          <p:cNvPr id="24" name="任意多边形: 形状 17">
            <a:extLst>
              <a:ext uri="{FF2B5EF4-FFF2-40B4-BE49-F238E27FC236}">
                <a16:creationId xmlns:a16="http://schemas.microsoft.com/office/drawing/2014/main" id="{D97EE0C4-EB1C-5EAB-02F9-6A11E2A9B291}"/>
              </a:ext>
            </a:extLst>
          </p:cNvPr>
          <p:cNvSpPr/>
          <p:nvPr/>
        </p:nvSpPr>
        <p:spPr>
          <a:xfrm>
            <a:off x="3179403" y="3864183"/>
            <a:ext cx="2117836" cy="2117836"/>
          </a:xfrm>
          <a:custGeom>
            <a:avLst/>
            <a:gdLst>
              <a:gd name="connsiteX0" fmla="*/ 0 w 2117836"/>
              <a:gd name="connsiteY0" fmla="*/ 1058918 h 2117836"/>
              <a:gd name="connsiteX1" fmla="*/ 1058918 w 2117836"/>
              <a:gd name="connsiteY1" fmla="*/ 0 h 2117836"/>
              <a:gd name="connsiteX2" fmla="*/ 2117836 w 2117836"/>
              <a:gd name="connsiteY2" fmla="*/ 1058918 h 2117836"/>
              <a:gd name="connsiteX3" fmla="*/ 1058918 w 2117836"/>
              <a:gd name="connsiteY3" fmla="*/ 2117836 h 2117836"/>
              <a:gd name="connsiteX4" fmla="*/ 0 w 2117836"/>
              <a:gd name="connsiteY4" fmla="*/ 1058918 h 211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836" h="2117836">
                <a:moveTo>
                  <a:pt x="0" y="1058918"/>
                </a:moveTo>
                <a:cubicBezTo>
                  <a:pt x="0" y="474094"/>
                  <a:pt x="474094" y="0"/>
                  <a:pt x="1058918" y="0"/>
                </a:cubicBezTo>
                <a:cubicBezTo>
                  <a:pt x="1643742" y="0"/>
                  <a:pt x="2117836" y="474094"/>
                  <a:pt x="2117836" y="1058918"/>
                </a:cubicBezTo>
                <a:cubicBezTo>
                  <a:pt x="2117836" y="1643742"/>
                  <a:pt x="1643742" y="2117836"/>
                  <a:pt x="1058918" y="2117836"/>
                </a:cubicBezTo>
                <a:cubicBezTo>
                  <a:pt x="474094" y="2117836"/>
                  <a:pt x="0" y="1643742"/>
                  <a:pt x="0" y="1058918"/>
                </a:cubicBezTo>
                <a:close/>
              </a:path>
            </a:pathLst>
          </a:custGeom>
          <a:solidFill>
            <a:srgbClr val="407FD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4280" tIns="334280" rIns="334280" bIns="33428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800" b="0" kern="1200" dirty="0">
                <a:latin typeface="SimHei" panose="02010609060101010101" pitchFamily="49" charset="-122"/>
                <a:ea typeface="SimHei" panose="02010609060101010101" pitchFamily="49" charset="-122"/>
              </a:rPr>
              <a:t>图机器学习</a:t>
            </a:r>
          </a:p>
        </p:txBody>
      </p:sp>
      <p:sp>
        <p:nvSpPr>
          <p:cNvPr id="25" name="箭头: 左 18">
            <a:extLst>
              <a:ext uri="{FF2B5EF4-FFF2-40B4-BE49-F238E27FC236}">
                <a16:creationId xmlns:a16="http://schemas.microsoft.com/office/drawing/2014/main" id="{B5F18CFC-5641-392D-A119-8C801F4B85F7}"/>
              </a:ext>
            </a:extLst>
          </p:cNvPr>
          <p:cNvSpPr/>
          <p:nvPr/>
        </p:nvSpPr>
        <p:spPr>
          <a:xfrm rot="10800000">
            <a:off x="1297283" y="4640206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: 形状 19">
            <a:extLst>
              <a:ext uri="{FF2B5EF4-FFF2-40B4-BE49-F238E27FC236}">
                <a16:creationId xmlns:a16="http://schemas.microsoft.com/office/drawing/2014/main" id="{CF7FC866-E482-35ED-40ED-79135B839BEF}"/>
              </a:ext>
            </a:extLst>
          </p:cNvPr>
          <p:cNvSpPr/>
          <p:nvPr/>
        </p:nvSpPr>
        <p:spPr>
          <a:xfrm>
            <a:off x="-282023" y="4141744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003399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图自监督学习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ICLR24 </a:t>
            </a:r>
            <a:r>
              <a:rPr lang="en-US" altLang="zh-CN" sz="1800" b="0" dirty="0">
                <a:solidFill>
                  <a:schemeClr val="bg1"/>
                </a:solidFill>
              </a:rPr>
              <a:t>(spotlight)</a:t>
            </a:r>
            <a:endParaRPr lang="zh-CN" altLang="en-US" sz="1800" b="0" dirty="0">
              <a:solidFill>
                <a:srgbClr val="FFFFFF"/>
              </a:solidFill>
            </a:endParaRPr>
          </a:p>
        </p:txBody>
      </p:sp>
      <p:sp>
        <p:nvSpPr>
          <p:cNvPr id="27" name="箭头: 左 20">
            <a:extLst>
              <a:ext uri="{FF2B5EF4-FFF2-40B4-BE49-F238E27FC236}">
                <a16:creationId xmlns:a16="http://schemas.microsoft.com/office/drawing/2014/main" id="{BA3E90A0-F405-9DFF-B2A1-34DA4D61253A}"/>
              </a:ext>
            </a:extLst>
          </p:cNvPr>
          <p:cNvSpPr/>
          <p:nvPr/>
        </p:nvSpPr>
        <p:spPr>
          <a:xfrm rot="12600000">
            <a:off x="1673593" y="3359655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2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8" name="任意多边形: 形状 21">
            <a:extLst>
              <a:ext uri="{FF2B5EF4-FFF2-40B4-BE49-F238E27FC236}">
                <a16:creationId xmlns:a16="http://schemas.microsoft.com/office/drawing/2014/main" id="{7CC7A600-2F8A-AC05-D75A-1EA64C2565C3}"/>
              </a:ext>
            </a:extLst>
          </p:cNvPr>
          <p:cNvSpPr/>
          <p:nvPr/>
        </p:nvSpPr>
        <p:spPr>
          <a:xfrm>
            <a:off x="68752" y="2051891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1A52B2">
              <a:alpha val="2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CN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</a:t>
            </a:r>
            <a:r>
              <a:rPr lang="en-US" altLang="zh-CN" sz="2400" b="0" dirty="0">
                <a:solidFill>
                  <a:srgbClr val="FFFFFF"/>
                </a:solidFill>
              </a:rPr>
              <a:t>Transformers</a:t>
            </a: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1800" b="0" dirty="0">
                <a:solidFill>
                  <a:srgbClr val="FFFFFF"/>
                </a:solidFill>
              </a:rPr>
              <a:t>KDD24</a:t>
            </a:r>
            <a:endParaRPr lang="zh-CN" altLang="en-US" sz="2400" b="0" dirty="0">
              <a:solidFill>
                <a:schemeClr val="bg1"/>
              </a:solidFill>
            </a:endParaRPr>
          </a:p>
        </p:txBody>
      </p:sp>
      <p:sp>
        <p:nvSpPr>
          <p:cNvPr id="31" name="箭头: 左 24">
            <a:extLst>
              <a:ext uri="{FF2B5EF4-FFF2-40B4-BE49-F238E27FC236}">
                <a16:creationId xmlns:a16="http://schemas.microsoft.com/office/drawing/2014/main" id="{C7AAB2BC-7C10-8530-3DC0-F69858ABB304}"/>
              </a:ext>
            </a:extLst>
          </p:cNvPr>
          <p:cNvSpPr/>
          <p:nvPr/>
        </p:nvSpPr>
        <p:spPr>
          <a:xfrm rot="19800000">
            <a:off x="4835751" y="3359656"/>
            <a:ext cx="1925488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2" name="任意多边形: 形状 25">
            <a:extLst>
              <a:ext uri="{FF2B5EF4-FFF2-40B4-BE49-F238E27FC236}">
                <a16:creationId xmlns:a16="http://schemas.microsoft.com/office/drawing/2014/main" id="{2840806D-0FB5-DF23-1BE5-E3036273264C}"/>
              </a:ext>
            </a:extLst>
          </p:cNvPr>
          <p:cNvSpPr/>
          <p:nvPr/>
        </p:nvSpPr>
        <p:spPr>
          <a:xfrm>
            <a:off x="5948210" y="2051891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4D8FE5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</a:t>
            </a:r>
            <a:r>
              <a:rPr lang="zh-CN" altLang="en-CN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过平滑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1800" b="0" dirty="0">
                <a:solidFill>
                  <a:srgbClr val="FFFFFF"/>
                </a:solidFill>
              </a:rPr>
              <a:t>CIKM24</a:t>
            </a:r>
            <a:endParaRPr lang="zh-CN" altLang="en-US" sz="1800" b="0" dirty="0">
              <a:solidFill>
                <a:schemeClr val="bg1"/>
              </a:solidFill>
            </a:endParaRPr>
          </a:p>
        </p:txBody>
      </p:sp>
      <p:sp>
        <p:nvSpPr>
          <p:cNvPr id="33" name="箭头: 左 26">
            <a:extLst>
              <a:ext uri="{FF2B5EF4-FFF2-40B4-BE49-F238E27FC236}">
                <a16:creationId xmlns:a16="http://schemas.microsoft.com/office/drawing/2014/main" id="{199B6F36-C5FD-B617-879E-EACE72AB88BD}"/>
              </a:ext>
            </a:extLst>
          </p:cNvPr>
          <p:cNvSpPr/>
          <p:nvPr/>
        </p:nvSpPr>
        <p:spPr>
          <a:xfrm>
            <a:off x="5372261" y="4640206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4" name="任意多边形: 形状 27">
            <a:extLst>
              <a:ext uri="{FF2B5EF4-FFF2-40B4-BE49-F238E27FC236}">
                <a16:creationId xmlns:a16="http://schemas.microsoft.com/office/drawing/2014/main" id="{48B48846-0A2E-E28B-CBD2-5E2CEB07904B}"/>
              </a:ext>
            </a:extLst>
          </p:cNvPr>
          <p:cNvSpPr/>
          <p:nvPr/>
        </p:nvSpPr>
        <p:spPr>
          <a:xfrm>
            <a:off x="6384032" y="4137220"/>
            <a:ext cx="2465674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66ADFF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32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几何图机器学习</a:t>
            </a:r>
            <a:endParaRPr lang="en-US" altLang="zh-CN" sz="32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2400" b="0" dirty="0">
                <a:solidFill>
                  <a:srgbClr val="FFFF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ICML 24 (Oral)</a:t>
            </a:r>
            <a:endParaRPr lang="zh-CN" altLang="en-US" sz="2400" b="0" dirty="0">
              <a:solidFill>
                <a:srgbClr val="FFFFFF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21">
            <a:extLst>
              <a:ext uri="{FF2B5EF4-FFF2-40B4-BE49-F238E27FC236}">
                <a16:creationId xmlns:a16="http://schemas.microsoft.com/office/drawing/2014/main" id="{28F3E28D-9055-A4FC-A449-BBE05ABC8859}"/>
              </a:ext>
            </a:extLst>
          </p:cNvPr>
          <p:cNvSpPr/>
          <p:nvPr/>
        </p:nvSpPr>
        <p:spPr>
          <a:xfrm>
            <a:off x="3005321" y="1428275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3370C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异构图学习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WWW24 </a:t>
            </a:r>
            <a:r>
              <a:rPr lang="en-US" altLang="zh-CN" sz="1800" b="0" dirty="0">
                <a:solidFill>
                  <a:schemeClr val="bg1"/>
                </a:solidFill>
              </a:rPr>
              <a:t>(Oral)</a:t>
            </a:r>
            <a:endParaRPr lang="zh-CN" altLang="en-US" sz="1800" b="0" dirty="0">
              <a:solidFill>
                <a:schemeClr val="bg1"/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095F0F7-3B44-DAB3-7EC0-A636E5F2CB2B}"/>
              </a:ext>
            </a:extLst>
          </p:cNvPr>
          <p:cNvSpPr txBox="1">
            <a:spLocks/>
          </p:cNvSpPr>
          <p:nvPr/>
        </p:nvSpPr>
        <p:spPr bwMode="auto">
          <a:xfrm>
            <a:off x="5789048" y="1543526"/>
            <a:ext cx="5779559" cy="229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Spectral</a:t>
            </a:r>
            <a:r>
              <a:rPr lang="en-US" sz="3200" b="1" i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Heterogeneous Graph Convolutions via Positive Noncommutative Polynomials</a:t>
            </a:r>
            <a:endParaRPr lang="en-US" sz="3200" kern="0" dirty="0">
              <a:solidFill>
                <a:srgbClr val="2D2D2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en-US" sz="320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(WWW 2024, </a:t>
            </a:r>
            <a:r>
              <a:rPr lang="en-US" sz="32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Oral</a:t>
            </a:r>
            <a:r>
              <a:rPr lang="en-US" sz="3200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2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099D75A4-256C-3407-66AF-86B67480A906}"/>
              </a:ext>
            </a:extLst>
          </p:cNvPr>
          <p:cNvSpPr txBox="1">
            <a:spLocks/>
          </p:cNvSpPr>
          <p:nvPr/>
        </p:nvSpPr>
        <p:spPr bwMode="auto">
          <a:xfrm>
            <a:off x="4919236" y="4449532"/>
            <a:ext cx="7519182" cy="107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Mingguo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He, </a:t>
            </a: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Zhewei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Wei, </a:t>
            </a: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Shikun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Feng,</a:t>
            </a:r>
            <a:b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Zhengjie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Huang, </a:t>
            </a: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Weibin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</a:t>
            </a:r>
          </a:p>
          <a:p>
            <a:pPr marL="0" indent="0" algn="ctr">
              <a:buNone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 Sun, </a:t>
            </a:r>
            <a:r>
              <a:rPr lang="en-GB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Dianhai</a:t>
            </a: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</a:t>
            </a:r>
            <a:endParaRPr lang="en-GB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31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1756A-D46B-3813-510C-F1155A5B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291A0-42B9-660E-B507-EC251426F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11319048" cy="5328592"/>
          </a:xfrm>
        </p:spPr>
        <p:txBody>
          <a:bodyPr/>
          <a:lstStyle/>
          <a:p>
            <a:r>
              <a:rPr kumimoji="1" lang="zh-CN" altLang="en-US" sz="2800" dirty="0"/>
              <a:t>异构图在我们的生活中无处不在</a:t>
            </a: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400" dirty="0"/>
          </a:p>
          <a:p>
            <a:endParaRPr kumimoji="1" lang="en" altLang="zh-CN" sz="2800" dirty="0"/>
          </a:p>
          <a:p>
            <a:endParaRPr kumimoji="1" lang="en" altLang="zh-CN" sz="2600" dirty="0"/>
          </a:p>
          <a:p>
            <a:endParaRPr kumimoji="1" lang="en" altLang="zh-CN" sz="2600" dirty="0"/>
          </a:p>
          <a:p>
            <a:pPr marL="0" indent="0">
              <a:buNone/>
            </a:pPr>
            <a:endParaRPr kumimoji="1" lang="en-US" altLang="zh-CN" sz="2600" dirty="0"/>
          </a:p>
          <a:p>
            <a:r>
              <a:rPr kumimoji="1" lang="zh-CN" altLang="en-US" sz="2800" dirty="0"/>
              <a:t>传统的</a:t>
            </a:r>
            <a:r>
              <a:rPr kumimoji="1" lang="en" altLang="zh-CN" sz="2800" dirty="0">
                <a:solidFill>
                  <a:srgbClr val="0070C0"/>
                </a:solidFill>
              </a:rPr>
              <a:t>meta-path methods</a:t>
            </a:r>
            <a:r>
              <a:rPr kumimoji="1" lang="zh-CN" altLang="en" sz="2800" dirty="0"/>
              <a:t>依赖</a:t>
            </a:r>
            <a:r>
              <a:rPr kumimoji="1" lang="zh-CN" altLang="en-US" sz="2800" dirty="0"/>
              <a:t>于手动定义的元路径</a:t>
            </a:r>
            <a:endParaRPr kumimoji="1" lang="en" altLang="zh-CN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350E44-7454-D59E-2918-55234A02F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74"/>
          <a:stretch/>
        </p:blipFill>
        <p:spPr bwMode="auto">
          <a:xfrm>
            <a:off x="4668459" y="1957423"/>
            <a:ext cx="2675505" cy="16790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7E2A4CD-8B2F-06D7-3217-10FC5E831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0" b="18500"/>
          <a:stretch/>
        </p:blipFill>
        <p:spPr bwMode="auto">
          <a:xfrm>
            <a:off x="1393166" y="1957423"/>
            <a:ext cx="2504347" cy="16790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ure 1">
            <a:extLst>
              <a:ext uri="{FF2B5EF4-FFF2-40B4-BE49-F238E27FC236}">
                <a16:creationId xmlns:a16="http://schemas.microsoft.com/office/drawing/2014/main" id="{9B69C618-F185-A2DB-1274-87CF175A1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" r="45275" b="14720"/>
          <a:stretch/>
        </p:blipFill>
        <p:spPr bwMode="auto">
          <a:xfrm>
            <a:off x="8124843" y="1957423"/>
            <a:ext cx="2769102" cy="16790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F90F0B-5FE9-FAF6-9D28-2E5732A39DCD}"/>
              </a:ext>
            </a:extLst>
          </p:cNvPr>
          <p:cNvSpPr txBox="1"/>
          <p:nvPr/>
        </p:nvSpPr>
        <p:spPr>
          <a:xfrm>
            <a:off x="1393166" y="3744548"/>
            <a:ext cx="250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800" b="0" dirty="0">
                <a:latin typeface="+mn-lt"/>
              </a:rPr>
              <a:t>Academic network</a:t>
            </a:r>
            <a:endParaRPr lang="zh-CN" altLang="en-US" sz="1800" b="0" dirty="0"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5952E7-6F8F-2301-EFEF-8616EC0F3B95}"/>
              </a:ext>
            </a:extLst>
          </p:cNvPr>
          <p:cNvSpPr txBox="1"/>
          <p:nvPr/>
        </p:nvSpPr>
        <p:spPr>
          <a:xfrm>
            <a:off x="4759004" y="3744547"/>
            <a:ext cx="250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800" b="0" dirty="0">
                <a:latin typeface="+mn-lt"/>
              </a:rPr>
              <a:t>Social</a:t>
            </a:r>
            <a:r>
              <a:rPr lang="zh-CN" altLang="en-US" sz="1800" b="0" dirty="0">
                <a:latin typeface="+mn-lt"/>
              </a:rPr>
              <a:t> </a:t>
            </a:r>
            <a:r>
              <a:rPr lang="en" altLang="zh-CN" sz="1800" b="0" dirty="0">
                <a:latin typeface="+mn-lt"/>
              </a:rPr>
              <a:t>network</a:t>
            </a:r>
            <a:endParaRPr lang="zh-CN" altLang="en-US" sz="1800" b="0" dirty="0">
              <a:latin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4E5C2D-898B-A8F2-6A8A-E45AB1C521E9}"/>
              </a:ext>
            </a:extLst>
          </p:cNvPr>
          <p:cNvSpPr txBox="1"/>
          <p:nvPr/>
        </p:nvSpPr>
        <p:spPr>
          <a:xfrm>
            <a:off x="8341253" y="3744547"/>
            <a:ext cx="250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800" b="0" dirty="0">
                <a:latin typeface="+mn-lt"/>
              </a:rPr>
              <a:t>Movie network</a:t>
            </a:r>
            <a:endParaRPr lang="zh-CN" altLang="en-US" sz="1800" b="0" dirty="0"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C50BB3-AE6B-A8A4-C4E9-57B18730FEC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597352"/>
            <a:ext cx="12192000" cy="282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Spectral Heterogeneous Graph Convolutions via Positive Noncommutative Polynomials.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[TheWebConf’24, </a:t>
            </a:r>
            <a:r>
              <a:rPr lang="en-US" altLang="en-GB" sz="123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Oral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6276A8D-E378-236A-57FC-2BBC7D720807}"/>
              </a:ext>
            </a:extLst>
          </p:cNvPr>
          <p:cNvSpPr txBox="1"/>
          <p:nvPr/>
        </p:nvSpPr>
        <p:spPr>
          <a:xfrm>
            <a:off x="8850249" y="6233768"/>
            <a:ext cx="2204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CN" sz="1800" b="0" dirty="0">
                <a:latin typeface="+mn-lt"/>
              </a:rPr>
              <a:t>Meta-paths</a:t>
            </a:r>
            <a:endParaRPr lang="zh-CN" altLang="en-US" sz="1800" b="0" dirty="0">
              <a:latin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B0C74F-A970-B470-CB2A-4D6B8BAB97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8" r="1215" b="-28"/>
          <a:stretch/>
        </p:blipFill>
        <p:spPr>
          <a:xfrm>
            <a:off x="1100489" y="4784224"/>
            <a:ext cx="3258604" cy="1823090"/>
          </a:xfrm>
          <a:prstGeom prst="rect">
            <a:avLst/>
          </a:prstGeom>
        </p:spPr>
      </p:pic>
      <p:sp>
        <p:nvSpPr>
          <p:cNvPr id="1024" name="文本框 1023">
            <a:extLst>
              <a:ext uri="{FF2B5EF4-FFF2-40B4-BE49-F238E27FC236}">
                <a16:creationId xmlns:a16="http://schemas.microsoft.com/office/drawing/2014/main" id="{E5CD439E-FEA6-6797-228A-61FBF4F38E43}"/>
              </a:ext>
            </a:extLst>
          </p:cNvPr>
          <p:cNvSpPr txBox="1"/>
          <p:nvPr/>
        </p:nvSpPr>
        <p:spPr>
          <a:xfrm>
            <a:off x="837137" y="6228020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CN" sz="1800" b="0" dirty="0">
                <a:latin typeface="+mn-lt"/>
              </a:rPr>
              <a:t>Heterogeneous graph</a:t>
            </a:r>
            <a:endParaRPr lang="zh-CN" altLang="en-US" sz="1800" b="0" dirty="0">
              <a:latin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2F9B0A-A519-F2D1-78EE-4FE39C4F1E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10969" b="6292"/>
          <a:stretch/>
        </p:blipFill>
        <p:spPr>
          <a:xfrm>
            <a:off x="8568653" y="4819347"/>
            <a:ext cx="2769102" cy="15449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61D85E-2417-4D88-2A3B-9574DF9CBF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020" y="4713419"/>
            <a:ext cx="2204823" cy="1883933"/>
          </a:xfrm>
          <a:prstGeom prst="rect">
            <a:avLst/>
          </a:prstGeom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EDD5B961-908D-E52E-06D2-EAD6D8262DF9}"/>
              </a:ext>
            </a:extLst>
          </p:cNvPr>
          <p:cNvSpPr/>
          <p:nvPr/>
        </p:nvSpPr>
        <p:spPr>
          <a:xfrm>
            <a:off x="8716878" y="4781080"/>
            <a:ext cx="2504347" cy="30352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000FB68-1074-4F7C-460D-A86801DCEB70}"/>
              </a:ext>
            </a:extLst>
          </p:cNvPr>
          <p:cNvCxnSpPr>
            <a:cxnSpLocks/>
          </p:cNvCxnSpPr>
          <p:nvPr/>
        </p:nvCxnSpPr>
        <p:spPr>
          <a:xfrm flipV="1">
            <a:off x="7948953" y="4932841"/>
            <a:ext cx="673965" cy="37667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AD42753-5077-9CE1-BC29-555D5CB9386A}"/>
              </a:ext>
            </a:extLst>
          </p:cNvPr>
          <p:cNvCxnSpPr>
            <a:cxnSpLocks/>
          </p:cNvCxnSpPr>
          <p:nvPr/>
        </p:nvCxnSpPr>
        <p:spPr>
          <a:xfrm>
            <a:off x="4358591" y="5147115"/>
            <a:ext cx="725908" cy="33195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8BC6F8A-F499-E92C-42FE-68E4B09032C9}"/>
                  </a:ext>
                </a:extLst>
              </p:cNvPr>
              <p:cNvSpPr txBox="1"/>
              <p:nvPr/>
            </p:nvSpPr>
            <p:spPr>
              <a:xfrm>
                <a:off x="4893809" y="5410061"/>
                <a:ext cx="13671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kumimoji="1" lang="en-US" altLang="zh-CN" sz="18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kumimoji="1" lang="en-US" altLang="zh-CN" sz="18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8BC6F8A-F499-E92C-42FE-68E4B0903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809" y="5410061"/>
                <a:ext cx="13671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76B4FE7-70D1-A980-FCFE-FD8D83A9B6DD}"/>
              </a:ext>
            </a:extLst>
          </p:cNvPr>
          <p:cNvCxnSpPr>
            <a:cxnSpLocks/>
          </p:cNvCxnSpPr>
          <p:nvPr/>
        </p:nvCxnSpPr>
        <p:spPr>
          <a:xfrm>
            <a:off x="4358591" y="5624481"/>
            <a:ext cx="72565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A76B0DF3-42CB-A8ED-AA3E-17288702722D}"/>
              </a:ext>
            </a:extLst>
          </p:cNvPr>
          <p:cNvSpPr/>
          <p:nvPr/>
        </p:nvSpPr>
        <p:spPr>
          <a:xfrm>
            <a:off x="6465106" y="4929155"/>
            <a:ext cx="249918" cy="21442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00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E6399ED-6F01-679D-DA04-784172891A08}"/>
              </a:ext>
            </a:extLst>
          </p:cNvPr>
          <p:cNvSpPr/>
          <p:nvPr/>
        </p:nvSpPr>
        <p:spPr>
          <a:xfrm rot="19641414">
            <a:off x="1875972" y="5545707"/>
            <a:ext cx="991656" cy="39585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27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D4124C2D-46E9-D74C-9BEB-81D7A394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图结构无处不在</a:t>
            </a:r>
            <a:endParaRPr lang="zh-CN" altLang="en-US" dirty="0"/>
          </a:p>
        </p:txBody>
      </p:sp>
      <p:cxnSp>
        <p:nvCxnSpPr>
          <p:cNvPr id="8" name="直接连接符 16">
            <a:extLst>
              <a:ext uri="{FF2B5EF4-FFF2-40B4-BE49-F238E27FC236}">
                <a16:creationId xmlns:a16="http://schemas.microsoft.com/office/drawing/2014/main" id="{B904A426-4EAE-7285-406E-34F7C9C726A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73026" y="2066940"/>
            <a:ext cx="71619" cy="216451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FBDC6C-3792-0C62-1028-E9240BC4C8B4}"/>
              </a:ext>
            </a:extLst>
          </p:cNvPr>
          <p:cNvGrpSpPr/>
          <p:nvPr/>
        </p:nvGrpSpPr>
        <p:grpSpPr>
          <a:xfrm>
            <a:off x="707792" y="1115255"/>
            <a:ext cx="3254063" cy="2977931"/>
            <a:chOff x="323528" y="2348880"/>
            <a:chExt cx="6029325" cy="5173586"/>
          </a:xfrm>
        </p:grpSpPr>
        <p:pic>
          <p:nvPicPr>
            <p:cNvPr id="11" name="Picture 2" descr="http://www.touchgraph.com/assets/images/TouchGraph%20Hashable%20SXSW.png">
              <a:extLst>
                <a:ext uri="{FF2B5EF4-FFF2-40B4-BE49-F238E27FC236}">
                  <a16:creationId xmlns:a16="http://schemas.microsoft.com/office/drawing/2014/main" id="{3C1AFAE8-725C-9E2C-DB8A-587C0DCE2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2348880"/>
              <a:ext cx="6029325" cy="415290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2B30B5-60EE-2A73-0F08-8A6691883ABA}"/>
                </a:ext>
              </a:extLst>
            </p:cNvPr>
            <p:cNvSpPr txBox="1"/>
            <p:nvPr/>
          </p:nvSpPr>
          <p:spPr>
            <a:xfrm>
              <a:off x="1299407" y="6718851"/>
              <a:ext cx="4337989" cy="80361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6" dirty="0">
                  <a:solidFill>
                    <a:srgbClr val="0070C0"/>
                  </a:solidFill>
                  <a:latin typeface="Corbel" panose="020B0503020204020204" pitchFamily="34" charset="0"/>
                  <a:ea typeface="黑体" pitchFamily="49" charset="-122"/>
                </a:rPr>
                <a:t>社交网络</a:t>
              </a:r>
            </a:p>
          </p:txBody>
        </p:sp>
      </p:grpSp>
      <p:pic>
        <p:nvPicPr>
          <p:cNvPr id="14" name="Picture 2" descr="http://eduinf.eu/wp-content/uploads/2012/03/cocitation133papers_cropped1.png">
            <a:extLst>
              <a:ext uri="{FF2B5EF4-FFF2-40B4-BE49-F238E27FC236}">
                <a16:creationId xmlns:a16="http://schemas.microsoft.com/office/drawing/2014/main" id="{F527DB54-07BB-799D-0FB2-3DA9DA704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8696" y="1111181"/>
            <a:ext cx="3490553" cy="2426519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3AE91ECD-3AAA-6A30-D849-713BEA067771}"/>
              </a:ext>
            </a:extLst>
          </p:cNvPr>
          <p:cNvSpPr txBox="1"/>
          <p:nvPr/>
        </p:nvSpPr>
        <p:spPr>
          <a:xfrm>
            <a:off x="4284664" y="3617666"/>
            <a:ext cx="3614585" cy="4628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引用网络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9C1D75CE-7E3C-031F-FD8A-D8F7D84C3263}"/>
              </a:ext>
            </a:extLst>
          </p:cNvPr>
          <p:cNvSpPr txBox="1"/>
          <p:nvPr/>
        </p:nvSpPr>
        <p:spPr>
          <a:xfrm>
            <a:off x="8114223" y="3630623"/>
            <a:ext cx="3614585" cy="4628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分子</a:t>
            </a:r>
            <a:r>
              <a:rPr lang="en-US" altLang="zh-CN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/</a:t>
            </a:r>
            <a:r>
              <a:rPr lang="zh-CN" altLang="en-US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蛋白质图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689448B8-DA64-3B42-6933-BF71DE9BF936}"/>
              </a:ext>
            </a:extLst>
          </p:cNvPr>
          <p:cNvSpPr txBox="1"/>
          <p:nvPr/>
        </p:nvSpPr>
        <p:spPr>
          <a:xfrm>
            <a:off x="1994882" y="6395156"/>
            <a:ext cx="3614585" cy="4628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金融网络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8606E26D-BC0F-C4F4-89AC-6BAE9C3A23B8}"/>
              </a:ext>
            </a:extLst>
          </p:cNvPr>
          <p:cNvSpPr txBox="1"/>
          <p:nvPr/>
        </p:nvSpPr>
        <p:spPr>
          <a:xfrm>
            <a:off x="6437353" y="6354421"/>
            <a:ext cx="3614585" cy="4628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6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推荐系统</a:t>
            </a:r>
          </a:p>
        </p:txBody>
      </p:sp>
      <p:pic>
        <p:nvPicPr>
          <p:cNvPr id="2" name="Picture 2" descr="The demonstration of graph learning based recommender systems | Download  Scientific Diagram">
            <a:extLst>
              <a:ext uri="{FF2B5EF4-FFF2-40B4-BE49-F238E27FC236}">
                <a16:creationId xmlns:a16="http://schemas.microsoft.com/office/drawing/2014/main" id="{1C1E2B2C-C4FC-AD23-CF37-EB0AEF99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52" y="4136126"/>
            <a:ext cx="3955937" cy="2205038"/>
          </a:xfrm>
          <a:prstGeom prst="rect">
            <a:avLst/>
          </a:prstGeom>
          <a:noFill/>
          <a:ln w="254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eometric-gnn-dojo/geometric_gnn_101.ipynb at main · chaitjo/geometric-gnn-dojo  · GitHub">
            <a:extLst>
              <a:ext uri="{FF2B5EF4-FFF2-40B4-BE49-F238E27FC236}">
                <a16:creationId xmlns:a16="http://schemas.microsoft.com/office/drawing/2014/main" id="{35F36418-503F-293C-AAFF-9EC8CE684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" r="-210"/>
          <a:stretch/>
        </p:blipFill>
        <p:spPr bwMode="auto">
          <a:xfrm>
            <a:off x="8293468" y="1401000"/>
            <a:ext cx="2220263" cy="154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mputational predictions of protein structures associated with COVID-19">
            <a:extLst>
              <a:ext uri="{FF2B5EF4-FFF2-40B4-BE49-F238E27FC236}">
                <a16:creationId xmlns:a16="http://schemas.microsoft.com/office/drawing/2014/main" id="{3FD5106E-57B9-24E6-ED3B-29125AD0A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0" t="-1730" r="26996" b="1730"/>
          <a:stretch/>
        </p:blipFill>
        <p:spPr bwMode="auto">
          <a:xfrm>
            <a:off x="10628357" y="1128511"/>
            <a:ext cx="1228284" cy="204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815D62-C28F-60EE-2BF4-723E3BC3EFD8}"/>
              </a:ext>
            </a:extLst>
          </p:cNvPr>
          <p:cNvSpPr/>
          <p:nvPr/>
        </p:nvSpPr>
        <p:spPr>
          <a:xfrm>
            <a:off x="8325852" y="1116291"/>
            <a:ext cx="3530789" cy="2421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Picture 2" descr="图片">
            <a:extLst>
              <a:ext uri="{FF2B5EF4-FFF2-40B4-BE49-F238E27FC236}">
                <a16:creationId xmlns:a16="http://schemas.microsoft.com/office/drawing/2014/main" id="{51998BFD-F5AD-867F-D6A0-03A5BACA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99" y="4127934"/>
            <a:ext cx="2794153" cy="2140349"/>
          </a:xfrm>
          <a:prstGeom prst="rect">
            <a:avLst/>
          </a:prstGeom>
          <a:noFill/>
          <a:ln w="254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10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B66CF-967C-F73D-2954-F9E73C39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现有工作问题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09C63-8802-B2D9-EA1D-EA1517A40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11463064" cy="5328592"/>
          </a:xfrm>
        </p:spPr>
        <p:txBody>
          <a:bodyPr/>
          <a:lstStyle/>
          <a:p>
            <a:r>
              <a:rPr kumimoji="1" lang="zh-CN" altLang="en-US" sz="2800" b="0" dirty="0">
                <a:latin typeface="+mn-lt"/>
              </a:rPr>
              <a:t>如何在</a:t>
            </a:r>
            <a:r>
              <a:rPr kumimoji="1" lang="zh-CN" altLang="en-US" sz="2800" b="0" dirty="0">
                <a:solidFill>
                  <a:srgbClr val="FF0000"/>
                </a:solidFill>
                <a:latin typeface="+mn-lt"/>
              </a:rPr>
              <a:t>谱域</a:t>
            </a:r>
            <a:r>
              <a:rPr kumimoji="1" lang="zh-CN" altLang="en-US" sz="2800" b="0" dirty="0">
                <a:latin typeface="+mn-lt"/>
              </a:rPr>
              <a:t>上定义</a:t>
            </a:r>
            <a:r>
              <a:rPr kumimoji="1" lang="zh-CN" altLang="en-US" sz="2800" b="0" dirty="0">
                <a:solidFill>
                  <a:srgbClr val="0070C0"/>
                </a:solidFill>
                <a:latin typeface="+mn-lt"/>
              </a:rPr>
              <a:t>有效的</a:t>
            </a:r>
            <a:r>
              <a:rPr kumimoji="1" lang="zh-CN" altLang="en-US" sz="2800" b="0" dirty="0">
                <a:latin typeface="+mn-lt"/>
              </a:rPr>
              <a:t>异构图卷积？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r>
              <a:rPr kumimoji="1" lang="zh-CN" altLang="en-US" sz="2800" dirty="0"/>
              <a:t>现有的</a:t>
            </a:r>
            <a:r>
              <a:rPr kumimoji="1" lang="en" altLang="zh-CN" sz="2800" dirty="0"/>
              <a:t>HGNN</a:t>
            </a:r>
            <a:r>
              <a:rPr kumimoji="1" lang="zh-CN" altLang="en-US" sz="2800" dirty="0"/>
              <a:t>难以这些条件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61FA0F-ACAD-3294-86C5-A0556616AF8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597352"/>
            <a:ext cx="12192000" cy="282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Spectral Heterogeneous Graph Convolutions via Positive Noncommutative Polynomials.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[TheWebConf’24, </a:t>
            </a:r>
            <a:r>
              <a:rPr lang="en-US" altLang="en-GB" sz="123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Oral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455507-0A52-1D61-D482-66481E45579C}"/>
              </a:ext>
            </a:extLst>
          </p:cNvPr>
          <p:cNvSpPr/>
          <p:nvPr/>
        </p:nvSpPr>
        <p:spPr>
          <a:xfrm>
            <a:off x="8873104" y="2146301"/>
            <a:ext cx="2921049" cy="113849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800" b="0" dirty="0">
                <a:solidFill>
                  <a:schemeClr val="tx1"/>
                </a:solidFill>
                <a:latin typeface="+mn-lt"/>
              </a:rPr>
              <a:t>Can learn </a:t>
            </a:r>
            <a:r>
              <a:rPr lang="en" altLang="zh-CN" sz="1800" b="0" dirty="0">
                <a:solidFill>
                  <a:srgbClr val="FF0000"/>
                </a:solidFill>
                <a:latin typeface="+mn-lt"/>
              </a:rPr>
              <a:t>arbitrary</a:t>
            </a:r>
            <a:r>
              <a:rPr lang="en" altLang="zh-CN" sz="18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" altLang="zh-CN" sz="1800" b="0" dirty="0">
                <a:solidFill>
                  <a:srgbClr val="FF0000"/>
                </a:solidFill>
                <a:latin typeface="+mn-lt"/>
              </a:rPr>
              <a:t>heterogenous</a:t>
            </a:r>
            <a:r>
              <a:rPr lang="en" altLang="zh-CN" sz="1800" b="0" dirty="0">
                <a:solidFill>
                  <a:schemeClr val="tx1"/>
                </a:solidFill>
                <a:latin typeface="+mn-lt"/>
              </a:rPr>
              <a:t> graph filters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B54766-34D0-71AD-969E-F23922C69086}"/>
              </a:ext>
            </a:extLst>
          </p:cNvPr>
          <p:cNvSpPr/>
          <p:nvPr/>
        </p:nvSpPr>
        <p:spPr>
          <a:xfrm>
            <a:off x="8881302" y="3380968"/>
            <a:ext cx="2921050" cy="112505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800" b="0" dirty="0">
                <a:solidFill>
                  <a:schemeClr val="tx1"/>
                </a:solidFill>
              </a:rPr>
              <a:t>H</a:t>
            </a:r>
            <a:r>
              <a:rPr lang="en" altLang="zh-CN" sz="1800" b="0" dirty="0">
                <a:solidFill>
                  <a:schemeClr val="tx1"/>
                </a:solidFill>
                <a:latin typeface="+mn-lt"/>
              </a:rPr>
              <a:t>eterogenous filters have to be </a:t>
            </a:r>
            <a:r>
              <a:rPr lang="en" altLang="zh-CN" sz="1800" b="0" dirty="0">
                <a:solidFill>
                  <a:srgbClr val="FF0000"/>
                </a:solidFill>
                <a:latin typeface="+mn-lt"/>
              </a:rPr>
              <a:t>positive semidefinite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E946446-29B4-6790-AFAD-7219441D2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010" r="15429" b="3675"/>
          <a:stretch/>
        </p:blipFill>
        <p:spPr>
          <a:xfrm>
            <a:off x="6848135" y="2177658"/>
            <a:ext cx="1299564" cy="10458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D73D468-1453-EED1-A25F-78568361F168}"/>
              </a:ext>
            </a:extLst>
          </p:cNvPr>
          <p:cNvSpPr/>
          <p:nvPr/>
        </p:nvSpPr>
        <p:spPr>
          <a:xfrm>
            <a:off x="911424" y="2132856"/>
            <a:ext cx="7282327" cy="11385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" altLang="zh-CN" sz="2000" b="0" dirty="0">
                <a:solidFill>
                  <a:schemeClr val="tx1"/>
                </a:solidFill>
              </a:rPr>
              <a:t>Spectral-based GNNs learn arbitrary filters on </a:t>
            </a:r>
          </a:p>
          <a:p>
            <a:pPr algn="just"/>
            <a:r>
              <a:rPr lang="en" altLang="zh-CN" sz="2000" b="0" dirty="0">
                <a:solidFill>
                  <a:schemeClr val="tx1"/>
                </a:solidFill>
              </a:rPr>
              <a:t>homogeneous graphs</a:t>
            </a:r>
            <a:endParaRPr lang="en" altLang="zh-CN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930E9839-03DF-44B3-0E52-D4F4ED3B562A}"/>
              </a:ext>
            </a:extLst>
          </p:cNvPr>
          <p:cNvSpPr/>
          <p:nvPr/>
        </p:nvSpPr>
        <p:spPr>
          <a:xfrm>
            <a:off x="8308650" y="2559263"/>
            <a:ext cx="449555" cy="3933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A7EA7E6-F26E-4AAF-A9A9-30A4467CB5A3}"/>
                  </a:ext>
                </a:extLst>
              </p:cNvPr>
              <p:cNvSpPr/>
              <p:nvPr/>
            </p:nvSpPr>
            <p:spPr>
              <a:xfrm>
                <a:off x="911424" y="3367524"/>
                <a:ext cx="7282327" cy="11385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CN" sz="1800" b="0" dirty="0">
                    <a:solidFill>
                      <a:schemeClr val="tx1"/>
                    </a:solidFill>
                    <a:latin typeface="+mn-lt"/>
                  </a:rPr>
                  <a:t>A generalized heterogeneous graph optimization problem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GB" altLang="zh-CN" sz="18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GB" altLang="zh-CN" sz="18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GB" altLang="zh-CN" sz="1800" b="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180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lim>
                          </m:limLow>
                        </m:fName>
                        <m:e>
                          <m:r>
                            <a:rPr kumimoji="1" lang="en-GB" altLang="zh-CN" sz="18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GB" altLang="zh-CN" sz="1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kumimoji="1" lang="en-GB" altLang="zh-CN" sz="18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1" lang="en-GB" altLang="zh-CN" sz="18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GB" altLang="zh-CN" sz="1800" b="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180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lim>
                          </m:limLow>
                          <m:d>
                            <m:dPr>
                              <m:ctrlPr>
                                <a:rPr kumimoji="1" lang="en-GB" altLang="zh-CN" sz="18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GB" altLang="zh-CN" sz="18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GB" altLang="zh-CN" sz="18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GB" altLang="zh-CN" sz="18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kumimoji="1" lang="en-GB" altLang="zh-CN" sz="18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zh-CN" altLang="en-GB" sz="18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kumimoji="1" lang="en-GB" altLang="zh-CN" sz="18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800" b="0" i="1" kern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1" i="0" kern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1" lang="en-US" altLang="zh-CN" sz="1800" b="0" i="1" kern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800" b="0" i="1" kern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800" b="0" i="1" kern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1" i="0" kern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1" lang="en-US" altLang="zh-CN" sz="1800" b="0" i="1" kern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1800" b="0" i="1" kern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1800" b="0" i="1" kern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1" i="0" kern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1" lang="en-US" altLang="zh-CN" sz="1800" b="0" i="1" kern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8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GB" altLang="zh-CN" sz="18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GB" altLang="zh-CN" sz="18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Sup>
                            <m:sSubSupPr>
                              <m:ctrlPr>
                                <a:rPr kumimoji="1" lang="en-GB" altLang="zh-CN" sz="18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GB" altLang="zh-CN" sz="18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  <m:r>
                                    <a:rPr kumimoji="1" lang="en-GB" altLang="zh-CN" sz="18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1800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GB" altLang="zh-CN" sz="18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GB" altLang="zh-CN" sz="18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" altLang="zh-CN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A7EA7E6-F26E-4AAF-A9A9-30A4467CB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367524"/>
                <a:ext cx="7282327" cy="1138500"/>
              </a:xfrm>
              <a:prstGeom prst="rect">
                <a:avLst/>
              </a:prstGeom>
              <a:blipFill>
                <a:blip r:embed="rId5"/>
                <a:stretch>
                  <a:fillRect l="-694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>
            <a:extLst>
              <a:ext uri="{FF2B5EF4-FFF2-40B4-BE49-F238E27FC236}">
                <a16:creationId xmlns:a16="http://schemas.microsoft.com/office/drawing/2014/main" id="{C31811E4-7D6F-FAC0-75F3-2B9C1C7F4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/>
          <a:stretch/>
        </p:blipFill>
        <p:spPr>
          <a:xfrm>
            <a:off x="6848296" y="3383355"/>
            <a:ext cx="1299401" cy="10855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F78B501-CCE5-2613-F706-938609847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65" y="4765238"/>
            <a:ext cx="4825462" cy="1621737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FB59CF7C-EBF4-1F4C-F36E-6FD0243D6B95}"/>
              </a:ext>
            </a:extLst>
          </p:cNvPr>
          <p:cNvSpPr/>
          <p:nvPr/>
        </p:nvSpPr>
        <p:spPr>
          <a:xfrm>
            <a:off x="8304120" y="3740093"/>
            <a:ext cx="449555" cy="3933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851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22423-3533-8DDB-B552-9F5E6A6A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PSHGCN</a:t>
            </a:r>
            <a:r>
              <a:rPr kumimoji="1" lang="zh-CN" altLang="en-US" dirty="0"/>
              <a:t>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E4949-8301-FA06-512A-66C4BE03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使用</a:t>
            </a:r>
            <a:r>
              <a:rPr kumimoji="1" lang="en" altLang="zh-CN" sz="2800" dirty="0">
                <a:solidFill>
                  <a:srgbClr val="FF0000"/>
                </a:solidFill>
              </a:rPr>
              <a:t>positive noncommutative</a:t>
            </a:r>
            <a:r>
              <a:rPr kumimoji="1" lang="zh-CN" altLang="en" sz="2800" dirty="0"/>
              <a:t>多项式</a:t>
            </a:r>
            <a:r>
              <a:rPr kumimoji="1" lang="zh-CN" altLang="en-US" sz="2800" dirty="0"/>
              <a:t>来近似有效的异构图过滤器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" altLang="zh-CN" sz="2800" dirty="0"/>
          </a:p>
          <a:p>
            <a:endParaRPr kumimoji="1" lang="en" altLang="zh-CN" sz="2800" dirty="0"/>
          </a:p>
          <a:p>
            <a:r>
              <a:rPr kumimoji="1" lang="en" altLang="zh-CN" sz="2800" b="1" dirty="0"/>
              <a:t>P</a:t>
            </a:r>
            <a:r>
              <a:rPr kumimoji="1" lang="en" altLang="zh-CN" sz="2800" dirty="0"/>
              <a:t>ositive </a:t>
            </a:r>
            <a:r>
              <a:rPr kumimoji="1" lang="en" altLang="zh-CN" sz="2800" b="1" dirty="0"/>
              <a:t>S</a:t>
            </a:r>
            <a:r>
              <a:rPr kumimoji="1" lang="en" altLang="zh-CN" sz="2800" dirty="0"/>
              <a:t>pectral </a:t>
            </a:r>
            <a:r>
              <a:rPr kumimoji="1" lang="en" altLang="zh-CN" sz="2800" b="1" dirty="0"/>
              <a:t>H</a:t>
            </a:r>
            <a:r>
              <a:rPr kumimoji="1" lang="en" altLang="zh-CN" sz="2800" dirty="0"/>
              <a:t>eterogeneous </a:t>
            </a:r>
            <a:r>
              <a:rPr kumimoji="1" lang="en" altLang="zh-CN" sz="2800" b="1" dirty="0"/>
              <a:t>G</a:t>
            </a:r>
            <a:r>
              <a:rPr kumimoji="1" lang="en" altLang="zh-CN" sz="2800" dirty="0"/>
              <a:t>raph </a:t>
            </a:r>
            <a:r>
              <a:rPr kumimoji="1" lang="en" altLang="zh-CN" sz="2800" b="1" dirty="0"/>
              <a:t>C</a:t>
            </a:r>
            <a:r>
              <a:rPr kumimoji="1" lang="en" altLang="zh-CN" sz="2800" dirty="0"/>
              <a:t>onvolutional</a:t>
            </a:r>
            <a:r>
              <a:rPr kumimoji="1" lang="zh-CN" altLang="en-US" sz="2800" dirty="0"/>
              <a:t> </a:t>
            </a:r>
            <a:r>
              <a:rPr kumimoji="1" lang="en" altLang="zh-CN" sz="2800" b="1" dirty="0"/>
              <a:t>N</a:t>
            </a:r>
            <a:r>
              <a:rPr kumimoji="1" lang="en" altLang="zh-CN" sz="2800" dirty="0"/>
              <a:t>etwork</a:t>
            </a:r>
          </a:p>
          <a:p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1E3298-C059-C710-06FA-78D0D7EEA68B}"/>
                  </a:ext>
                </a:extLst>
              </p:cNvPr>
              <p:cNvSpPr txBox="1"/>
              <p:nvPr/>
            </p:nvSpPr>
            <p:spPr>
              <a:xfrm>
                <a:off x="745350" y="2470177"/>
                <a:ext cx="8168952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0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kumimoji="1" lang="en-US" altLang="zh-CN" sz="2400" b="0" i="0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0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kumimoji="1" lang="en-US" altLang="zh-CN" sz="2400" b="0" i="0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0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dirty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dirty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dirty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400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dirty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dirty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dirty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sz="2400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dirty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dirty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dirty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400" b="0" i="0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1" lang="en-US" altLang="zh-CN" sz="2400" b="0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b="0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1" lang="en-US" altLang="zh-CN" sz="2400" b="0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b="0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kumimoji="1" lang="en-US" altLang="zh-CN" sz="2400" b="0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1E3298-C059-C710-06FA-78D0D7EEA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50" y="2470177"/>
                <a:ext cx="8168952" cy="775084"/>
              </a:xfrm>
              <a:prstGeom prst="rect">
                <a:avLst/>
              </a:prstGeom>
              <a:blipFill>
                <a:blip r:embed="rId4"/>
                <a:stretch>
                  <a:fillRect t="-175806" b="-246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2539F741-3EF8-3298-ED3D-123D316DF30A}"/>
              </a:ext>
            </a:extLst>
          </p:cNvPr>
          <p:cNvSpPr/>
          <p:nvPr/>
        </p:nvSpPr>
        <p:spPr>
          <a:xfrm>
            <a:off x="3513702" y="2495173"/>
            <a:ext cx="5164596" cy="750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6CF182-3CD2-7FA3-8703-19EFFF02F276}"/>
                  </a:ext>
                </a:extLst>
              </p:cNvPr>
              <p:cNvSpPr txBox="1"/>
              <p:nvPr/>
            </p:nvSpPr>
            <p:spPr>
              <a:xfrm>
                <a:off x="8914302" y="1927492"/>
                <a:ext cx="2952328" cy="95410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" altLang="zh-CN" sz="2000" dirty="0">
                    <a:solidFill>
                      <a:srgbClr val="0070C0"/>
                    </a:solidFill>
                    <a:effectLst/>
                    <a:latin typeface="+mn-lt"/>
                  </a:rPr>
                  <a:t>Sum of Squares</a:t>
                </a:r>
                <a:r>
                  <a:rPr lang="en" altLang="zh-CN" sz="2000" b="0" baseline="30000" dirty="0">
                    <a:solidFill>
                      <a:srgbClr val="0070C0"/>
                    </a:solidFill>
                    <a:effectLst/>
                    <a:latin typeface="+mn-lt"/>
                  </a:rPr>
                  <a:t>[1] </a:t>
                </a:r>
                <a:endParaRPr lang="en-US" altLang="zh-CN" sz="2000" b="0" baseline="30000" dirty="0">
                  <a:solidFill>
                    <a:srgbClr val="0070C0"/>
                  </a:solidFill>
                  <a:effectLst/>
                  <a:latin typeface="+mn-lt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" altLang="zh-CN" sz="1800" b="0" dirty="0">
                    <a:effectLst/>
                    <a:latin typeface="+mn-lt"/>
                  </a:rPr>
                  <a:t>guarantees the filter </a:t>
                </a:r>
                <a14:m>
                  <m:oMath xmlns:m="http://schemas.openxmlformats.org/officeDocument/2006/math">
                    <m:r>
                      <a:rPr lang="en" altLang="zh-CN" sz="1800" b="0" i="1" dirty="0" smtClean="0">
                        <a:effectLst/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" altLang="zh-CN" sz="1800" b="0" dirty="0">
                    <a:effectLst/>
                    <a:latin typeface="+mn-lt"/>
                  </a:rPr>
                  <a:t> is positive semidefinite </a:t>
                </a:r>
                <a:endParaRPr lang="en" altLang="zh-CN" sz="18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6CF182-3CD2-7FA3-8703-19EFFF02F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302" y="1927492"/>
                <a:ext cx="2952328" cy="954107"/>
              </a:xfrm>
              <a:prstGeom prst="rect">
                <a:avLst/>
              </a:prstGeom>
              <a:blipFill>
                <a:blip r:embed="rId5"/>
                <a:stretch>
                  <a:fillRect l="-1688" t="-1266" b="-6329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DDA621D-B730-C1D7-68C2-6608B5F9F83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678298" y="2404546"/>
            <a:ext cx="236004" cy="4656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75BA5AB-94E9-5350-C8E6-4171B63B3EB0}"/>
              </a:ext>
            </a:extLst>
          </p:cNvPr>
          <p:cNvSpPr txBox="1"/>
          <p:nvPr/>
        </p:nvSpPr>
        <p:spPr>
          <a:xfrm>
            <a:off x="635026" y="6379752"/>
            <a:ext cx="1094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dirty="0">
                <a:cs typeface="Times New Roman" panose="02020603050405020304" pitchFamily="18" charset="0"/>
              </a:rPr>
              <a:t>[1] </a:t>
            </a:r>
            <a:r>
              <a:rPr lang="en" altLang="zh-CN" sz="1200" b="0" dirty="0">
                <a:cs typeface="Times New Roman" panose="02020603050405020304" pitchFamily="18" charset="0"/>
              </a:rPr>
              <a:t>J William Helton. " positive" noncommutative polynomials are sums of squares. Annals of Mathematics, pages 675–694, 2002. </a:t>
            </a:r>
            <a:r>
              <a:rPr lang="en" altLang="zh-CN" sz="1200" b="0" dirty="0">
                <a:effectLst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7521B1D-E4BC-A88A-0EC1-FE71AEAF59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91"/>
          <a:stretch/>
        </p:blipFill>
        <p:spPr>
          <a:xfrm>
            <a:off x="2999656" y="3933995"/>
            <a:ext cx="6408712" cy="24457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E7E377D-6964-16CD-64BF-BEBADB03D99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597352"/>
            <a:ext cx="12192000" cy="282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Spectral Heterogeneous Graph Convolutions via Positive Noncommutative Polynomials.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[TheWebConf’24, </a:t>
            </a:r>
            <a:r>
              <a:rPr lang="en-US" altLang="en-GB" sz="123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Oral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844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53D3C-3C13-ED3A-DF5E-CE71F605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187" y="96968"/>
            <a:ext cx="9810819" cy="1128712"/>
          </a:xfrm>
        </p:spPr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B9D64-C023-C163-30D5-26C806199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70" y="1228390"/>
            <a:ext cx="10972800" cy="5328592"/>
          </a:xfrm>
        </p:spPr>
        <p:txBody>
          <a:bodyPr/>
          <a:lstStyle/>
          <a:p>
            <a:r>
              <a:rPr kumimoji="1" lang="zh-CN" altLang="en-US" sz="2800" dirty="0"/>
              <a:t>节点分类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38C933-4B80-B9B7-A3FD-0B171EF70EF7}"/>
              </a:ext>
            </a:extLst>
          </p:cNvPr>
          <p:cNvGrpSpPr/>
          <p:nvPr/>
        </p:nvGrpSpPr>
        <p:grpSpPr>
          <a:xfrm>
            <a:off x="1715907" y="1844824"/>
            <a:ext cx="9000999" cy="4593036"/>
            <a:chOff x="1919537" y="1773849"/>
            <a:chExt cx="9000999" cy="45930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096738A-8FDC-40FD-EE46-8282C1C27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537" y="1773849"/>
              <a:ext cx="8863126" cy="4593036"/>
            </a:xfrm>
            <a:prstGeom prst="rect">
              <a:avLst/>
            </a:prstGeom>
          </p:spPr>
        </p:pic>
        <p:sp>
          <p:nvSpPr>
            <p:cNvPr id="4" name="矩形 7">
              <a:extLst>
                <a:ext uri="{FF2B5EF4-FFF2-40B4-BE49-F238E27FC236}">
                  <a16:creationId xmlns:a16="http://schemas.microsoft.com/office/drawing/2014/main" id="{391CF3D5-4479-AD6B-4EC5-98BA91832159}"/>
                </a:ext>
              </a:extLst>
            </p:cNvPr>
            <p:cNvSpPr/>
            <p:nvPr/>
          </p:nvSpPr>
          <p:spPr>
            <a:xfrm>
              <a:off x="1919537" y="6021288"/>
              <a:ext cx="9000999" cy="3455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36B31BE-7997-1044-182A-2FE5124A6AA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0406" y="6556982"/>
            <a:ext cx="12192000" cy="282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Spectral Heterogeneous Graph Convolutions via Positive Noncommutative Polynomials.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[TheWebConf’24, </a:t>
            </a:r>
            <a:r>
              <a:rPr lang="en-US" altLang="en-GB" sz="123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Oral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77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0"/>
    </mc:Choice>
    <mc:Fallback xmlns="">
      <p:transition spd="slow" advTm="142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53D3C-3C13-ED3A-DF5E-CE71F6051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B9D64-C023-C163-30D5-26C806199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链路预测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048A287-180C-01DB-BA37-C825F46CFBB1}"/>
              </a:ext>
            </a:extLst>
          </p:cNvPr>
          <p:cNvSpPr txBox="1">
            <a:spLocks/>
          </p:cNvSpPr>
          <p:nvPr/>
        </p:nvSpPr>
        <p:spPr bwMode="auto">
          <a:xfrm>
            <a:off x="6096000" y="1340768"/>
            <a:ext cx="597666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 sz="2800" b="0" kern="0" dirty="0"/>
              <a:t>节点分类 </a:t>
            </a:r>
            <a:r>
              <a:rPr kumimoji="1" lang="en-US" altLang="zh-CN" sz="2800" b="0" kern="0" dirty="0" err="1"/>
              <a:t>ogbn</a:t>
            </a:r>
            <a:r>
              <a:rPr kumimoji="1" lang="en-US" altLang="zh-CN" sz="2800" b="0" kern="0" dirty="0"/>
              <a:t>-mag</a:t>
            </a:r>
            <a:r>
              <a:rPr kumimoji="1" lang="zh-CN" altLang="en-US" sz="2800" b="0" kern="0" dirty="0"/>
              <a:t> </a:t>
            </a:r>
            <a:r>
              <a:rPr kumimoji="1" lang="en-US" altLang="zh-CN" sz="2400" b="0" kern="0" dirty="0"/>
              <a:t>(</a:t>
            </a:r>
            <a:r>
              <a:rPr kumimoji="1" lang="en-US" altLang="zh-CN" sz="2400" b="0" kern="0" dirty="0">
                <a:solidFill>
                  <a:srgbClr val="0070C0"/>
                </a:solidFill>
              </a:rPr>
              <a:t>1.9M</a:t>
            </a:r>
            <a:r>
              <a:rPr kumimoji="1" lang="en-US" altLang="zh-CN" sz="2400" b="0" kern="0" dirty="0"/>
              <a:t> nodes and </a:t>
            </a:r>
            <a:r>
              <a:rPr kumimoji="1" lang="en-US" altLang="zh-CN" sz="2400" b="0" kern="0" dirty="0">
                <a:solidFill>
                  <a:srgbClr val="0070C0"/>
                </a:solidFill>
              </a:rPr>
              <a:t>21.1M</a:t>
            </a:r>
            <a:r>
              <a:rPr kumimoji="1" lang="en-US" altLang="zh-CN" sz="2400" b="0" kern="0" dirty="0"/>
              <a:t> edges)</a:t>
            </a:r>
          </a:p>
          <a:p>
            <a:endParaRPr kumimoji="1" lang="zh-CN" altLang="en-US" sz="2800" b="0" kern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45FEE7-4654-2667-102A-E380108A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9" y="1988840"/>
            <a:ext cx="5134711" cy="37721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6A6A62-2F51-B6B1-3715-3703DC32A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69" y="2204864"/>
            <a:ext cx="4931931" cy="42254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B07825-CDC8-DB2F-D211-F778EE512DA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597352"/>
            <a:ext cx="12192000" cy="282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Spectral Heterogeneous Graph Convolutions via Positive Noncommutative Polynomials.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[TheWebConf’24, </a:t>
            </a:r>
            <a:r>
              <a:rPr lang="en-US" altLang="en-GB" sz="123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Oral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13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02"/>
    </mc:Choice>
    <mc:Fallback xmlns="">
      <p:transition spd="slow" advTm="1270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左 20">
            <a:extLst>
              <a:ext uri="{FF2B5EF4-FFF2-40B4-BE49-F238E27FC236}">
                <a16:creationId xmlns:a16="http://schemas.microsoft.com/office/drawing/2014/main" id="{BFE9BE50-0944-A1BB-815C-50E60BCD9F4F}"/>
              </a:ext>
            </a:extLst>
          </p:cNvPr>
          <p:cNvSpPr/>
          <p:nvPr/>
        </p:nvSpPr>
        <p:spPr>
          <a:xfrm rot="16200000">
            <a:off x="6183006" y="2484643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2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C44C4-8521-F25A-E7C6-4340073F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图机器学习近期工作</a:t>
            </a:r>
            <a:endParaRPr kumimoji="1" lang="zh-CN" altLang="en-US" dirty="0"/>
          </a:p>
        </p:txBody>
      </p:sp>
      <p:sp>
        <p:nvSpPr>
          <p:cNvPr id="24" name="任意多边形: 形状 17">
            <a:extLst>
              <a:ext uri="{FF2B5EF4-FFF2-40B4-BE49-F238E27FC236}">
                <a16:creationId xmlns:a16="http://schemas.microsoft.com/office/drawing/2014/main" id="{D97EE0C4-EB1C-5EAB-02F9-6A11E2A9B291}"/>
              </a:ext>
            </a:extLst>
          </p:cNvPr>
          <p:cNvSpPr/>
          <p:nvPr/>
        </p:nvSpPr>
        <p:spPr>
          <a:xfrm>
            <a:off x="6091484" y="3746548"/>
            <a:ext cx="2117836" cy="2117836"/>
          </a:xfrm>
          <a:custGeom>
            <a:avLst/>
            <a:gdLst>
              <a:gd name="connsiteX0" fmla="*/ 0 w 2117836"/>
              <a:gd name="connsiteY0" fmla="*/ 1058918 h 2117836"/>
              <a:gd name="connsiteX1" fmla="*/ 1058918 w 2117836"/>
              <a:gd name="connsiteY1" fmla="*/ 0 h 2117836"/>
              <a:gd name="connsiteX2" fmla="*/ 2117836 w 2117836"/>
              <a:gd name="connsiteY2" fmla="*/ 1058918 h 2117836"/>
              <a:gd name="connsiteX3" fmla="*/ 1058918 w 2117836"/>
              <a:gd name="connsiteY3" fmla="*/ 2117836 h 2117836"/>
              <a:gd name="connsiteX4" fmla="*/ 0 w 2117836"/>
              <a:gd name="connsiteY4" fmla="*/ 1058918 h 211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836" h="2117836">
                <a:moveTo>
                  <a:pt x="0" y="1058918"/>
                </a:moveTo>
                <a:cubicBezTo>
                  <a:pt x="0" y="474094"/>
                  <a:pt x="474094" y="0"/>
                  <a:pt x="1058918" y="0"/>
                </a:cubicBezTo>
                <a:cubicBezTo>
                  <a:pt x="1643742" y="0"/>
                  <a:pt x="2117836" y="474094"/>
                  <a:pt x="2117836" y="1058918"/>
                </a:cubicBezTo>
                <a:cubicBezTo>
                  <a:pt x="2117836" y="1643742"/>
                  <a:pt x="1643742" y="2117836"/>
                  <a:pt x="1058918" y="2117836"/>
                </a:cubicBezTo>
                <a:cubicBezTo>
                  <a:pt x="474094" y="2117836"/>
                  <a:pt x="0" y="1643742"/>
                  <a:pt x="0" y="1058918"/>
                </a:cubicBezTo>
                <a:close/>
              </a:path>
            </a:pathLst>
          </a:custGeom>
          <a:solidFill>
            <a:srgbClr val="407FD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4280" tIns="334280" rIns="334280" bIns="33428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800" b="0" kern="1200" dirty="0">
                <a:latin typeface="SimHei" panose="02010609060101010101" pitchFamily="49" charset="-122"/>
                <a:ea typeface="SimHei" panose="02010609060101010101" pitchFamily="49" charset="-122"/>
              </a:rPr>
              <a:t>图机器学习</a:t>
            </a:r>
          </a:p>
        </p:txBody>
      </p:sp>
      <p:sp>
        <p:nvSpPr>
          <p:cNvPr id="25" name="箭头: 左 18">
            <a:extLst>
              <a:ext uri="{FF2B5EF4-FFF2-40B4-BE49-F238E27FC236}">
                <a16:creationId xmlns:a16="http://schemas.microsoft.com/office/drawing/2014/main" id="{B5F18CFC-5641-392D-A119-8C801F4B85F7}"/>
              </a:ext>
            </a:extLst>
          </p:cNvPr>
          <p:cNvSpPr/>
          <p:nvPr/>
        </p:nvSpPr>
        <p:spPr>
          <a:xfrm rot="10800000">
            <a:off x="4028962" y="4522427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: 形状 19">
            <a:extLst>
              <a:ext uri="{FF2B5EF4-FFF2-40B4-BE49-F238E27FC236}">
                <a16:creationId xmlns:a16="http://schemas.microsoft.com/office/drawing/2014/main" id="{CF7FC866-E482-35ED-40ED-79135B839BEF}"/>
              </a:ext>
            </a:extLst>
          </p:cNvPr>
          <p:cNvSpPr/>
          <p:nvPr/>
        </p:nvSpPr>
        <p:spPr>
          <a:xfrm>
            <a:off x="2449656" y="4023965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003399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图自监督学习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ICLR24 </a:t>
            </a:r>
            <a:r>
              <a:rPr lang="en-US" altLang="zh-CN" sz="1800" b="0" dirty="0">
                <a:solidFill>
                  <a:schemeClr val="bg1"/>
                </a:solidFill>
              </a:rPr>
              <a:t>(spotlight)</a:t>
            </a:r>
            <a:endParaRPr lang="zh-CN" altLang="en-US" sz="1800" b="0" dirty="0">
              <a:solidFill>
                <a:srgbClr val="FFFFFF"/>
              </a:solidFill>
            </a:endParaRPr>
          </a:p>
        </p:txBody>
      </p:sp>
      <p:sp>
        <p:nvSpPr>
          <p:cNvPr id="27" name="箭头: 左 20">
            <a:extLst>
              <a:ext uri="{FF2B5EF4-FFF2-40B4-BE49-F238E27FC236}">
                <a16:creationId xmlns:a16="http://schemas.microsoft.com/office/drawing/2014/main" id="{BA3E90A0-F405-9DFF-B2A1-34DA4D61253A}"/>
              </a:ext>
            </a:extLst>
          </p:cNvPr>
          <p:cNvSpPr/>
          <p:nvPr/>
        </p:nvSpPr>
        <p:spPr>
          <a:xfrm rot="12600000">
            <a:off x="4585674" y="3242020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2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8" name="任意多边形: 形状 21">
            <a:extLst>
              <a:ext uri="{FF2B5EF4-FFF2-40B4-BE49-F238E27FC236}">
                <a16:creationId xmlns:a16="http://schemas.microsoft.com/office/drawing/2014/main" id="{7CC7A600-2F8A-AC05-D75A-1EA64C2565C3}"/>
              </a:ext>
            </a:extLst>
          </p:cNvPr>
          <p:cNvSpPr/>
          <p:nvPr/>
        </p:nvSpPr>
        <p:spPr>
          <a:xfrm>
            <a:off x="2980833" y="1934256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1A52B2">
              <a:alpha val="2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CN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</a:t>
            </a:r>
            <a:r>
              <a:rPr lang="en-US" altLang="zh-CN" sz="2400" b="0" dirty="0">
                <a:solidFill>
                  <a:srgbClr val="FFFFFF"/>
                </a:solidFill>
              </a:rPr>
              <a:t>Transformers</a:t>
            </a: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1800" b="0" dirty="0">
                <a:solidFill>
                  <a:srgbClr val="FFFFFF"/>
                </a:solidFill>
              </a:rPr>
              <a:t>KDD24</a:t>
            </a:r>
            <a:endParaRPr lang="zh-CN" altLang="en-US" sz="2400" b="0" dirty="0">
              <a:solidFill>
                <a:schemeClr val="bg1"/>
              </a:solidFill>
            </a:endParaRPr>
          </a:p>
        </p:txBody>
      </p:sp>
      <p:sp>
        <p:nvSpPr>
          <p:cNvPr id="31" name="箭头: 左 24">
            <a:extLst>
              <a:ext uri="{FF2B5EF4-FFF2-40B4-BE49-F238E27FC236}">
                <a16:creationId xmlns:a16="http://schemas.microsoft.com/office/drawing/2014/main" id="{C7AAB2BC-7C10-8530-3DC0-F69858ABB304}"/>
              </a:ext>
            </a:extLst>
          </p:cNvPr>
          <p:cNvSpPr/>
          <p:nvPr/>
        </p:nvSpPr>
        <p:spPr>
          <a:xfrm rot="19800000">
            <a:off x="7747832" y="3242021"/>
            <a:ext cx="1925488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/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2" name="任意多边形: 形状 25">
            <a:extLst>
              <a:ext uri="{FF2B5EF4-FFF2-40B4-BE49-F238E27FC236}">
                <a16:creationId xmlns:a16="http://schemas.microsoft.com/office/drawing/2014/main" id="{2840806D-0FB5-DF23-1BE5-E3036273264C}"/>
              </a:ext>
            </a:extLst>
          </p:cNvPr>
          <p:cNvSpPr/>
          <p:nvPr/>
        </p:nvSpPr>
        <p:spPr>
          <a:xfrm>
            <a:off x="8860291" y="1934256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4D8FE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图大模型攻防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1800" b="0" dirty="0">
                <a:solidFill>
                  <a:srgbClr val="FFFFFF"/>
                </a:solidFill>
              </a:rPr>
              <a:t>NeurIPS24</a:t>
            </a:r>
            <a:endParaRPr lang="zh-CN" altLang="en-US" sz="1800" b="0" dirty="0">
              <a:solidFill>
                <a:schemeClr val="bg1"/>
              </a:solidFill>
            </a:endParaRPr>
          </a:p>
        </p:txBody>
      </p:sp>
      <p:sp>
        <p:nvSpPr>
          <p:cNvPr id="33" name="箭头: 左 26">
            <a:extLst>
              <a:ext uri="{FF2B5EF4-FFF2-40B4-BE49-F238E27FC236}">
                <a16:creationId xmlns:a16="http://schemas.microsoft.com/office/drawing/2014/main" id="{199B6F36-C5FD-B617-879E-EACE72AB88BD}"/>
              </a:ext>
            </a:extLst>
          </p:cNvPr>
          <p:cNvSpPr/>
          <p:nvPr/>
        </p:nvSpPr>
        <p:spPr>
          <a:xfrm>
            <a:off x="8284342" y="4522571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4" name="任意多边形: 形状 27">
            <a:extLst>
              <a:ext uri="{FF2B5EF4-FFF2-40B4-BE49-F238E27FC236}">
                <a16:creationId xmlns:a16="http://schemas.microsoft.com/office/drawing/2014/main" id="{48B48846-0A2E-E28B-CBD2-5E2CEB07904B}"/>
              </a:ext>
            </a:extLst>
          </p:cNvPr>
          <p:cNvSpPr/>
          <p:nvPr/>
        </p:nvSpPr>
        <p:spPr>
          <a:xfrm>
            <a:off x="9296113" y="4019585"/>
            <a:ext cx="2465674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66ADFF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32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几何图机器学习</a:t>
            </a:r>
            <a:endParaRPr lang="en-US" altLang="zh-CN" sz="32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2400" b="0" dirty="0">
                <a:solidFill>
                  <a:srgbClr val="FFFF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ICML 24 (Oral)</a:t>
            </a:r>
            <a:endParaRPr lang="zh-CN" altLang="en-US" sz="2400" b="0" dirty="0">
              <a:solidFill>
                <a:srgbClr val="FFFFFF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21">
            <a:extLst>
              <a:ext uri="{FF2B5EF4-FFF2-40B4-BE49-F238E27FC236}">
                <a16:creationId xmlns:a16="http://schemas.microsoft.com/office/drawing/2014/main" id="{28F3E28D-9055-A4FC-A449-BBE05ABC8859}"/>
              </a:ext>
            </a:extLst>
          </p:cNvPr>
          <p:cNvSpPr/>
          <p:nvPr/>
        </p:nvSpPr>
        <p:spPr>
          <a:xfrm>
            <a:off x="5917402" y="1310640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3370CC">
              <a:alpha val="2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异构图学习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WWW24 </a:t>
            </a:r>
            <a:r>
              <a:rPr lang="en-US" altLang="zh-CN" sz="1800" b="0" dirty="0">
                <a:solidFill>
                  <a:schemeClr val="bg1"/>
                </a:solidFill>
              </a:rPr>
              <a:t>(oral)</a:t>
            </a:r>
            <a:endParaRPr lang="zh-CN" altLang="en-US" sz="1800" b="0" dirty="0">
              <a:solidFill>
                <a:schemeClr val="bg1"/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095F0F7-3B44-DAB3-7EC0-A636E5F2CB2B}"/>
              </a:ext>
            </a:extLst>
          </p:cNvPr>
          <p:cNvSpPr txBox="1">
            <a:spLocks/>
          </p:cNvSpPr>
          <p:nvPr/>
        </p:nvSpPr>
        <p:spPr bwMode="auto">
          <a:xfrm>
            <a:off x="439981" y="1685268"/>
            <a:ext cx="6895107" cy="229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/>
            <a:r>
              <a:rPr lang="en-US" sz="320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Intruding with Words: Towards</a:t>
            </a:r>
          </a:p>
          <a:p>
            <a:pPr algn="ctr"/>
            <a:r>
              <a:rPr lang="en-US" sz="320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Graph Injection</a:t>
            </a:r>
          </a:p>
          <a:p>
            <a:pPr algn="ctr"/>
            <a:r>
              <a:rPr lang="en-US" sz="320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Attacks at the Text Level</a:t>
            </a:r>
          </a:p>
          <a:p>
            <a:pPr algn="ctr">
              <a:lnSpc>
                <a:spcPct val="130000"/>
              </a:lnSpc>
            </a:pPr>
            <a:r>
              <a:rPr lang="en-US" sz="320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kern="0" dirty="0" err="1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320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2024</a:t>
            </a:r>
            <a:r>
              <a:rPr lang="en-US" sz="3200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2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099D75A4-256C-3407-66AF-86B67480A906}"/>
              </a:ext>
            </a:extLst>
          </p:cNvPr>
          <p:cNvSpPr txBox="1">
            <a:spLocks/>
          </p:cNvSpPr>
          <p:nvPr/>
        </p:nvSpPr>
        <p:spPr bwMode="auto">
          <a:xfrm>
            <a:off x="-153708" y="4297269"/>
            <a:ext cx="7519182" cy="107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Runlin</a:t>
            </a: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Lei, Yuwei Hu, Yuchen Ren, </a:t>
            </a:r>
            <a:b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Zhewei</a:t>
            </a: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</a:t>
            </a:r>
            <a:endParaRPr lang="en-GB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32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E67C-BFDF-A313-9F48-2825C7FF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背景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21B54-003A-46D7-FE32-33430E32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b="0" dirty="0">
                <a:latin typeface="SimHei" panose="02010609060101010101" pitchFamily="49" charset="-122"/>
                <a:ea typeface="SimHei" panose="02010609060101010101" pitchFamily="49" charset="-122"/>
              </a:rPr>
              <a:t>图插入攻击（</a:t>
            </a:r>
            <a:r>
              <a:rPr kumimoji="1" lang="en-US" altLang="zh-CN" sz="2400" b="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GIA</a:t>
            </a:r>
            <a:r>
              <a:rPr kumimoji="1" lang="zh-CN" altLang="en-US" sz="2400" b="0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kumimoji="1" lang="en-US" altLang="zh-CN" sz="24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通过插入“有害”的结点，污染模型在目标数据集上的效果</a:t>
            </a:r>
            <a:endParaRPr kumimoji="1" lang="en-US" altLang="zh-CN" sz="20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相比图修改攻击，被认为是</a:t>
            </a:r>
            <a:r>
              <a:rPr kumimoji="1" lang="zh-CN" altLang="en-US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更贴近实际的攻击方法</a:t>
            </a:r>
            <a:r>
              <a:rPr kumimoji="1" lang="en-US" altLang="zh-CN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[1]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1F341D1-BBC6-B819-E980-D34681C7C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132" y="3063088"/>
            <a:ext cx="7363735" cy="2490819"/>
          </a:xfrm>
          <a:prstGeom prst="rect">
            <a:avLst/>
          </a:prstGeom>
        </p:spPr>
      </p:pic>
      <p:sp>
        <p:nvSpPr>
          <p:cNvPr id="40" name="文本框 9">
            <a:extLst>
              <a:ext uri="{FF2B5EF4-FFF2-40B4-BE49-F238E27FC236}">
                <a16:creationId xmlns:a16="http://schemas.microsoft.com/office/drawing/2014/main" id="{35D9A3A7-832B-279C-9559-75FB714D985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965" y="6498448"/>
            <a:ext cx="12192000" cy="28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Intruding with Words: </a:t>
            </a:r>
            <a:r>
              <a:rPr lang="en-US" sz="1240" b="0" kern="0" dirty="0">
                <a:solidFill>
                  <a:srgbClr val="2D2D2D"/>
                </a:solidFill>
                <a:cs typeface="Times New Roman" panose="02020603050405020304" pitchFamily="18" charset="0"/>
              </a:rPr>
              <a:t>Towards Understanding </a:t>
            </a:r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Injection Attacks at the Text Level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[NeurIPS’24]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F2A10A-6CE1-00A6-74C8-F19895E1AAFE}"/>
              </a:ext>
            </a:extLst>
          </p:cNvPr>
          <p:cNvSpPr txBox="1"/>
          <p:nvPr/>
        </p:nvSpPr>
        <p:spPr>
          <a:xfrm>
            <a:off x="5015880" y="5603837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0" dirty="0">
                <a:latin typeface="SimHei" panose="02010609060101010101" pitchFamily="49" charset="-122"/>
                <a:ea typeface="SimHei" panose="02010609060101010101" pitchFamily="49" charset="-122"/>
              </a:rPr>
              <a:t>图插入攻击示意图[1]</a:t>
            </a:r>
          </a:p>
        </p:txBody>
      </p:sp>
      <p:sp>
        <p:nvSpPr>
          <p:cNvPr id="42" name="文本框 9">
            <a:extLst>
              <a:ext uri="{FF2B5EF4-FFF2-40B4-BE49-F238E27FC236}">
                <a16:creationId xmlns:a16="http://schemas.microsoft.com/office/drawing/2014/main" id="{97094E93-D555-ED37-9FE2-17E6AFD737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30796" y="6300750"/>
            <a:ext cx="12192000" cy="28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[1] </a:t>
            </a:r>
            <a:r>
              <a:rPr lang="en-US" altLang="zh-CN" sz="1235" b="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Qinkai</a:t>
            </a:r>
            <a:r>
              <a:rPr lang="en-US" altLang="zh-CN" sz="1235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Zheng, et al. Graph Robustness Benchmark: Benchmarking the Adversarial Robustness of Graph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29352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E67C-BFDF-A313-9F48-2825C7FF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背景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21B54-003A-46D7-FE32-33430E32B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6438"/>
            <a:ext cx="10972800" cy="532859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文本属性图</a:t>
            </a:r>
            <a:r>
              <a:rPr kumimoji="1" lang="zh-CN" altLang="en-US" sz="24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TAG</a:t>
            </a:r>
            <a:r>
              <a:rPr kumimoji="1" lang="zh-CN" altLang="en-US" sz="24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）</a:t>
            </a:r>
            <a:endParaRPr kumimoji="1" lang="en-US" altLang="zh-CN" sz="2400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大量存在于真实世界，如论文引用网络、社交网络等</a:t>
            </a:r>
            <a:endParaRPr kumimoji="1" lang="en-US" altLang="zh-CN" sz="18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24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sz="24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sz="24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b="0" dirty="0">
                <a:latin typeface="SimHei" panose="02010609060101010101" pitchFamily="49" charset="-122"/>
                <a:ea typeface="SimHei" panose="02010609060101010101" pitchFamily="49" charset="-122"/>
              </a:rPr>
              <a:t>然而对文本属性图，</a:t>
            </a:r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目前的图</a:t>
            </a:r>
            <a:r>
              <a:rPr kumimoji="1" lang="zh-CN" altLang="en-US" sz="2400" b="0" dirty="0">
                <a:latin typeface="SimHei" panose="02010609060101010101" pitchFamily="49" charset="-122"/>
                <a:ea typeface="SimHei" panose="02010609060101010101" pitchFamily="49" charset="-122"/>
              </a:rPr>
              <a:t>插入攻击：</a:t>
            </a:r>
            <a:endParaRPr kumimoji="1" lang="en-US" altLang="zh-CN" sz="24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插入结点特征依然在</a:t>
            </a:r>
            <a:r>
              <a:rPr kumimoji="1"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Embedding</a:t>
            </a:r>
            <a:r>
              <a:rPr kumimoji="1" lang="zh-CN" altLang="en-US" sz="20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层面</a:t>
            </a:r>
            <a:r>
              <a:rPr kumimoji="1" lang="zh-CN" altLang="en-US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，无法对应</a:t>
            </a:r>
            <a:r>
              <a:rPr kumimoji="1" lang="zh-CN" altLang="en-US" sz="20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可读文本</a:t>
            </a:r>
            <a:endParaRPr kumimoji="1" lang="en-US" altLang="zh-CN" sz="2000" b="0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插入结点易被识别为异常样本 </a:t>
            </a:r>
            <a:r>
              <a:rPr kumimoji="1" lang="en-US" altLang="zh-CN" sz="20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kumimoji="1" lang="zh-CN" altLang="en-US" sz="20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离群</a:t>
            </a:r>
            <a:r>
              <a:rPr kumimoji="1" lang="en-US" altLang="zh-CN" sz="20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插入结点可能存在特征</a:t>
            </a:r>
            <a:r>
              <a:rPr kumimoji="1" lang="zh-CN" altLang="en-US" sz="20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结构异常</a:t>
            </a:r>
            <a:r>
              <a:rPr kumimoji="1" lang="zh-CN" altLang="en-US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（</a:t>
            </a:r>
            <a:r>
              <a:rPr kumimoji="1" lang="en-US" altLang="zh-CN" sz="2000" b="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Sparsity</a:t>
            </a:r>
            <a:r>
              <a:rPr kumimoji="1" lang="zh-CN" altLang="en-US" sz="2000" b="0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kumimoji="1" lang="en-US" altLang="zh-CN" sz="20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kumimoji="1" lang="en-US" altLang="zh-CN" sz="20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47">
            <a:extLst>
              <a:ext uri="{FF2B5EF4-FFF2-40B4-BE49-F238E27FC236}">
                <a16:creationId xmlns:a16="http://schemas.microsoft.com/office/drawing/2014/main" id="{DF8E58E2-2362-0B77-61A9-E555A040C1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247" y="359552"/>
            <a:ext cx="2357098" cy="435405"/>
          </a:xfrm>
          <a:prstGeom prst="rect">
            <a:avLst/>
          </a:prstGeom>
        </p:spPr>
      </p:pic>
      <p:sp>
        <p:nvSpPr>
          <p:cNvPr id="40" name="文本框 9">
            <a:extLst>
              <a:ext uri="{FF2B5EF4-FFF2-40B4-BE49-F238E27FC236}">
                <a16:creationId xmlns:a16="http://schemas.microsoft.com/office/drawing/2014/main" id="{35D9A3A7-832B-279C-9559-75FB714D985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965" y="6498448"/>
            <a:ext cx="12192000" cy="28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Intruding with Words: </a:t>
            </a:r>
            <a:r>
              <a:rPr lang="en-US" sz="1240" b="0" kern="0" dirty="0">
                <a:solidFill>
                  <a:srgbClr val="2D2D2D"/>
                </a:solidFill>
                <a:cs typeface="Times New Roman" panose="02020603050405020304" pitchFamily="18" charset="0"/>
              </a:rPr>
              <a:t>Towards Understanding </a:t>
            </a:r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Injection Attacks at the Text Level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[NeurIPS’24]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485B9D5-1680-B382-019D-FAE8AF9CA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073" y="4311242"/>
            <a:ext cx="2160528" cy="2106813"/>
          </a:xfrm>
          <a:prstGeom prst="rect">
            <a:avLst/>
          </a:prstGeom>
        </p:spPr>
      </p:pic>
      <p:graphicFrame>
        <p:nvGraphicFramePr>
          <p:cNvPr id="113" name="Table 106">
            <a:extLst>
              <a:ext uri="{FF2B5EF4-FFF2-40B4-BE49-F238E27FC236}">
                <a16:creationId xmlns:a16="http://schemas.microsoft.com/office/drawing/2014/main" id="{A9496507-12EE-EE93-B296-CD63EB45F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929925"/>
              </p:ext>
            </p:extLst>
          </p:nvPr>
        </p:nvGraphicFramePr>
        <p:xfrm>
          <a:off x="2639368" y="2250684"/>
          <a:ext cx="1488925" cy="1371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305">
                  <a:extLst>
                    <a:ext uri="{9D8B030D-6E8A-4147-A177-3AD203B41FA5}">
                      <a16:colId xmlns:a16="http://schemas.microsoft.com/office/drawing/2014/main" val="2852391748"/>
                    </a:ext>
                  </a:extLst>
                </a:gridCol>
                <a:gridCol w="531996">
                  <a:extLst>
                    <a:ext uri="{9D8B030D-6E8A-4147-A177-3AD203B41FA5}">
                      <a16:colId xmlns:a16="http://schemas.microsoft.com/office/drawing/2014/main" val="302790977"/>
                    </a:ext>
                  </a:extLst>
                </a:gridCol>
                <a:gridCol w="444624">
                  <a:extLst>
                    <a:ext uri="{9D8B030D-6E8A-4147-A177-3AD203B41FA5}">
                      <a16:colId xmlns:a16="http://schemas.microsoft.com/office/drawing/2014/main" val="328420313"/>
                    </a:ext>
                  </a:extLst>
                </a:gridCol>
              </a:tblGrid>
              <a:tr h="358244">
                <a:tc>
                  <a:txBody>
                    <a:bodyPr/>
                    <a:lstStyle/>
                    <a:p>
                      <a:pPr algn="ctr"/>
                      <a:r>
                        <a:rPr lang="en-CN" sz="600" b="1" dirty="0">
                          <a:solidFill>
                            <a:schemeClr val="tx1"/>
                          </a:solidFill>
                        </a:rPr>
                        <a:t>Authors</a:t>
                      </a:r>
                    </a:p>
                  </a:txBody>
                  <a:tcPr marL="96757" marR="96757" marT="48378" marB="483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Abstract</a:t>
                      </a:r>
                      <a:endParaRPr lang="en-CN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96757" marR="96757" marT="48378" marB="483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600" b="1" dirty="0">
                          <a:solidFill>
                            <a:schemeClr val="tx1"/>
                          </a:solidFill>
                        </a:rPr>
                        <a:t>Keys</a:t>
                      </a:r>
                    </a:p>
                  </a:txBody>
                  <a:tcPr marL="96757" marR="96757" marT="48378" marB="48378" anchor="ctr"/>
                </a:tc>
                <a:extLst>
                  <a:ext uri="{0D108BD9-81ED-4DB2-BD59-A6C34878D82A}">
                    <a16:rowId xmlns:a16="http://schemas.microsoft.com/office/drawing/2014/main" val="1993716591"/>
                  </a:ext>
                </a:extLst>
              </a:tr>
              <a:tr h="337754">
                <a:tc>
                  <a:txBody>
                    <a:bodyPr/>
                    <a:lstStyle/>
                    <a:p>
                      <a:pPr algn="ctr"/>
                      <a:r>
                        <a:rPr lang="en-CN" sz="600" b="1" dirty="0">
                          <a:solidFill>
                            <a:schemeClr val="tx1"/>
                          </a:solidFill>
                        </a:rPr>
                        <a:t>……</a:t>
                      </a:r>
                    </a:p>
                  </a:txBody>
                  <a:tcPr marL="96757" marR="96757" marT="48378" marB="4837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600" b="1" dirty="0">
                          <a:solidFill>
                            <a:schemeClr val="tx1"/>
                          </a:solidFill>
                        </a:rPr>
                        <a:t>……</a:t>
                      </a:r>
                    </a:p>
                  </a:txBody>
                  <a:tcPr marL="96757" marR="96757" marT="48378" marB="4837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600" b="1" dirty="0">
                          <a:solidFill>
                            <a:schemeClr val="tx1"/>
                          </a:solidFill>
                        </a:rPr>
                        <a:t>……</a:t>
                      </a:r>
                    </a:p>
                  </a:txBody>
                  <a:tcPr marL="96757" marR="96757" marT="48378" marB="48378" anchor="ctr"/>
                </a:tc>
                <a:extLst>
                  <a:ext uri="{0D108BD9-81ED-4DB2-BD59-A6C34878D82A}">
                    <a16:rowId xmlns:a16="http://schemas.microsoft.com/office/drawing/2014/main" val="1480429897"/>
                  </a:ext>
                </a:extLst>
              </a:tr>
              <a:tr h="3377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600" b="1" dirty="0">
                          <a:solidFill>
                            <a:schemeClr val="tx1"/>
                          </a:solidFill>
                        </a:rPr>
                        <a:t>……</a:t>
                      </a:r>
                    </a:p>
                  </a:txBody>
                  <a:tcPr marL="96757" marR="96757" marT="48378" marB="4837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600" b="1" dirty="0">
                          <a:solidFill>
                            <a:schemeClr val="tx1"/>
                          </a:solidFill>
                        </a:rPr>
                        <a:t>……</a:t>
                      </a:r>
                    </a:p>
                  </a:txBody>
                  <a:tcPr marL="96757" marR="96757" marT="48378" marB="4837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600" b="1" dirty="0">
                          <a:solidFill>
                            <a:schemeClr val="tx1"/>
                          </a:solidFill>
                        </a:rPr>
                        <a:t>……</a:t>
                      </a:r>
                    </a:p>
                  </a:txBody>
                  <a:tcPr marL="96757" marR="96757" marT="48378" marB="48378" anchor="ctr"/>
                </a:tc>
                <a:extLst>
                  <a:ext uri="{0D108BD9-81ED-4DB2-BD59-A6C34878D82A}">
                    <a16:rowId xmlns:a16="http://schemas.microsoft.com/office/drawing/2014/main" val="1018385908"/>
                  </a:ext>
                </a:extLst>
              </a:tr>
              <a:tr h="3377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600" b="1" dirty="0">
                          <a:solidFill>
                            <a:schemeClr val="tx1"/>
                          </a:solidFill>
                        </a:rPr>
                        <a:t>……</a:t>
                      </a:r>
                    </a:p>
                  </a:txBody>
                  <a:tcPr marL="96757" marR="96757" marT="48378" marB="4837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600" b="1" dirty="0">
                          <a:solidFill>
                            <a:schemeClr val="tx1"/>
                          </a:solidFill>
                        </a:rPr>
                        <a:t>……</a:t>
                      </a:r>
                    </a:p>
                  </a:txBody>
                  <a:tcPr marL="96757" marR="96757" marT="48378" marB="4837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600" b="1" dirty="0">
                          <a:solidFill>
                            <a:schemeClr val="tx1"/>
                          </a:solidFill>
                        </a:rPr>
                        <a:t>……</a:t>
                      </a:r>
                    </a:p>
                  </a:txBody>
                  <a:tcPr marL="96757" marR="96757" marT="48378" marB="48378" anchor="ctr"/>
                </a:tc>
                <a:extLst>
                  <a:ext uri="{0D108BD9-81ED-4DB2-BD59-A6C34878D82A}">
                    <a16:rowId xmlns:a16="http://schemas.microsoft.com/office/drawing/2014/main" val="321499889"/>
                  </a:ext>
                </a:extLst>
              </a:tr>
            </a:tbl>
          </a:graphicData>
        </a:graphic>
      </p:graphicFrame>
      <p:cxnSp>
        <p:nvCxnSpPr>
          <p:cNvPr id="114" name="直线箭头连接符 7">
            <a:extLst>
              <a:ext uri="{FF2B5EF4-FFF2-40B4-BE49-F238E27FC236}">
                <a16:creationId xmlns:a16="http://schemas.microsoft.com/office/drawing/2014/main" id="{A8405145-2C93-C64C-7E44-93C9EC166905}"/>
              </a:ext>
            </a:extLst>
          </p:cNvPr>
          <p:cNvCxnSpPr>
            <a:cxnSpLocks/>
            <a:stCxn id="113" idx="3"/>
            <a:endCxn id="123" idx="1"/>
          </p:cNvCxnSpPr>
          <p:nvPr/>
        </p:nvCxnSpPr>
        <p:spPr>
          <a:xfrm>
            <a:off x="4128293" y="2936437"/>
            <a:ext cx="1513446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02D282C-BAFF-242C-8722-55527952D882}"/>
              </a:ext>
            </a:extLst>
          </p:cNvPr>
          <p:cNvGrpSpPr/>
          <p:nvPr/>
        </p:nvGrpSpPr>
        <p:grpSpPr>
          <a:xfrm>
            <a:off x="5641739" y="2231844"/>
            <a:ext cx="4279750" cy="1409186"/>
            <a:chOff x="4582153" y="1359482"/>
            <a:chExt cx="6247969" cy="2057258"/>
          </a:xfrm>
        </p:grpSpPr>
        <p:cxnSp>
          <p:nvCxnSpPr>
            <p:cNvPr id="116" name="直线箭头连接符 8">
              <a:extLst>
                <a:ext uri="{FF2B5EF4-FFF2-40B4-BE49-F238E27FC236}">
                  <a16:creationId xmlns:a16="http://schemas.microsoft.com/office/drawing/2014/main" id="{D5382989-3DB8-936F-1B7B-7F680C34F07D}"/>
                </a:ext>
              </a:extLst>
            </p:cNvPr>
            <p:cNvCxnSpPr>
              <a:cxnSpLocks/>
              <a:stCxn id="121" idx="3"/>
            </p:cNvCxnSpPr>
            <p:nvPr/>
          </p:nvCxnSpPr>
          <p:spPr>
            <a:xfrm flipV="1">
              <a:off x="7068395" y="2322455"/>
              <a:ext cx="1553715" cy="10878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7E5D2D9-0180-1964-FD08-E99114B68396}"/>
                </a:ext>
              </a:extLst>
            </p:cNvPr>
            <p:cNvGrpSpPr/>
            <p:nvPr/>
          </p:nvGrpSpPr>
          <p:grpSpPr>
            <a:xfrm>
              <a:off x="4582153" y="1359482"/>
              <a:ext cx="6247969" cy="2057258"/>
              <a:chOff x="4739873" y="1815560"/>
              <a:chExt cx="6247969" cy="2057258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0815019-FC48-6E1E-6DB6-0A31ED6DEC1E}"/>
                  </a:ext>
                </a:extLst>
              </p:cNvPr>
              <p:cNvGrpSpPr/>
              <p:nvPr/>
            </p:nvGrpSpPr>
            <p:grpSpPr>
              <a:xfrm>
                <a:off x="4739873" y="1815560"/>
                <a:ext cx="6247969" cy="2057258"/>
                <a:chOff x="4682786" y="3377796"/>
                <a:chExt cx="6247969" cy="2057258"/>
              </a:xfrm>
            </p:grpSpPr>
            <p:pic>
              <p:nvPicPr>
                <p:cNvPr id="121" name="Picture 5">
                  <a:extLst>
                    <a:ext uri="{FF2B5EF4-FFF2-40B4-BE49-F238E27FC236}">
                      <a16:creationId xmlns:a16="http://schemas.microsoft.com/office/drawing/2014/main" id="{2A9A6BB0-89EE-5E41-F223-D41F7FF0E0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45270"/>
                <a:stretch/>
              </p:blipFill>
              <p:spPr>
                <a:xfrm>
                  <a:off x="5046455" y="3584987"/>
                  <a:ext cx="2122573" cy="1533320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F0413C48-5E81-D3BF-5165-5371C93BA8AF}"/>
                    </a:ext>
                  </a:extLst>
                </p:cNvPr>
                <p:cNvGrpSpPr/>
                <p:nvPr/>
              </p:nvGrpSpPr>
              <p:grpSpPr>
                <a:xfrm>
                  <a:off x="4682786" y="3377796"/>
                  <a:ext cx="6247969" cy="2057258"/>
                  <a:chOff x="4682786" y="3377796"/>
                  <a:chExt cx="6247969" cy="2057258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6E676DB6-70DD-38EF-EC44-D00917CF629F}"/>
                      </a:ext>
                    </a:extLst>
                  </p:cNvPr>
                  <p:cNvSpPr/>
                  <p:nvPr/>
                </p:nvSpPr>
                <p:spPr>
                  <a:xfrm>
                    <a:off x="4682786" y="3377796"/>
                    <a:ext cx="6247969" cy="2057258"/>
                  </a:xfrm>
                  <a:prstGeom prst="rect">
                    <a:avLst/>
                  </a:prstGeom>
                  <a:solidFill>
                    <a:srgbClr val="00B0F0">
                      <a:alpha val="21405"/>
                    </a:srgb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 sz="3386" dirty="0"/>
                  </a:p>
                </p:txBody>
              </p: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3635D565-ED3D-0130-23F4-CA8F32C10511}"/>
                      </a:ext>
                    </a:extLst>
                  </p:cNvPr>
                  <p:cNvGrpSpPr/>
                  <p:nvPr/>
                </p:nvGrpSpPr>
                <p:grpSpPr>
                  <a:xfrm>
                    <a:off x="8762237" y="3584987"/>
                    <a:ext cx="1534041" cy="1533320"/>
                    <a:chOff x="8762237" y="3584987"/>
                    <a:chExt cx="1534041" cy="1533320"/>
                  </a:xfrm>
                </p:grpSpPr>
                <p:grpSp>
                  <p:nvGrpSpPr>
                    <p:cNvPr id="125" name="Group 124">
                      <a:extLst>
                        <a:ext uri="{FF2B5EF4-FFF2-40B4-BE49-F238E27FC236}">
                          <a16:creationId xmlns:a16="http://schemas.microsoft.com/office/drawing/2014/main" id="{F6122FA5-466F-B7D9-3A19-79B8B20746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62237" y="3762589"/>
                      <a:ext cx="1351357" cy="1193189"/>
                      <a:chOff x="8762237" y="3762589"/>
                      <a:chExt cx="1351357" cy="1193189"/>
                    </a:xfrm>
                  </p:grpSpPr>
                  <p:grpSp>
                    <p:nvGrpSpPr>
                      <p:cNvPr id="127" name="Group 126">
                        <a:extLst>
                          <a:ext uri="{FF2B5EF4-FFF2-40B4-BE49-F238E27FC236}">
                            <a16:creationId xmlns:a16="http://schemas.microsoft.com/office/drawing/2014/main" id="{2E5E0792-993F-22F9-8510-3B9E2826E73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2675" y="3762589"/>
                        <a:ext cx="266654" cy="323792"/>
                        <a:chOff x="9152675" y="3762589"/>
                        <a:chExt cx="266654" cy="323792"/>
                      </a:xfrm>
                    </p:grpSpPr>
                    <p:sp>
                      <p:nvSpPr>
                        <p:cNvPr id="145" name="Rectangle 144">
                          <a:extLst>
                            <a:ext uri="{FF2B5EF4-FFF2-40B4-BE49-F238E27FC236}">
                              <a16:creationId xmlns:a16="http://schemas.microsoft.com/office/drawing/2014/main" id="{77FADEDB-134D-9048-2ACD-E93E691BC9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2676" y="3762589"/>
                          <a:ext cx="266653" cy="323792"/>
                        </a:xfrm>
                        <a:prstGeom prst="rect">
                          <a:avLst/>
                        </a:prstGeom>
                        <a:pattFill prst="dkHorz">
                          <a:fgClr>
                            <a:srgbClr val="CDDBE6"/>
                          </a:fgClr>
                          <a:bgClr>
                            <a:schemeClr val="bg1"/>
                          </a:bgClr>
                        </a:patt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N" sz="3386"/>
                        </a:p>
                      </p:txBody>
                    </p:sp>
                    <p:cxnSp>
                      <p:nvCxnSpPr>
                        <p:cNvPr id="146" name="Straight Connector 145">
                          <a:extLst>
                            <a:ext uri="{FF2B5EF4-FFF2-40B4-BE49-F238E27FC236}">
                              <a16:creationId xmlns:a16="http://schemas.microsoft.com/office/drawing/2014/main" id="{7D8A62F4-9A26-CC5A-3B22-863D24C3C80D}"/>
                            </a:ext>
                          </a:extLst>
                        </p:cNvPr>
                        <p:cNvCxnSpPr>
                          <a:stCxn id="145" idx="1"/>
                          <a:endCxn id="145" idx="1"/>
                        </p:cNvCxnSpPr>
                        <p:nvPr/>
                      </p:nvCxnSpPr>
                      <p:spPr>
                        <a:xfrm>
                          <a:off x="9152675" y="3924486"/>
                          <a:ext cx="0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47" name="Freeform 146">
                          <a:extLst>
                            <a:ext uri="{FF2B5EF4-FFF2-40B4-BE49-F238E27FC236}">
                              <a16:creationId xmlns:a16="http://schemas.microsoft.com/office/drawing/2014/main" id="{B62C6B13-694E-6A5C-736A-FC934C48A8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052" y="3806892"/>
                          <a:ext cx="241891" cy="235172"/>
                        </a:xfrm>
                        <a:custGeom>
                          <a:avLst/>
                          <a:gdLst>
                            <a:gd name="connsiteX0" fmla="*/ 0 w 228600"/>
                            <a:gd name="connsiteY0" fmla="*/ 222250 h 222250"/>
                            <a:gd name="connsiteX1" fmla="*/ 50800 w 228600"/>
                            <a:gd name="connsiteY1" fmla="*/ 146050 h 222250"/>
                            <a:gd name="connsiteX2" fmla="*/ 146050 w 228600"/>
                            <a:gd name="connsiteY2" fmla="*/ 177800 h 222250"/>
                            <a:gd name="connsiteX3" fmla="*/ 228600 w 228600"/>
                            <a:gd name="connsiteY3" fmla="*/ 0 h 2222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28600" h="222250">
                              <a:moveTo>
                                <a:pt x="0" y="222250"/>
                              </a:moveTo>
                              <a:lnTo>
                                <a:pt x="50800" y="146050"/>
                              </a:lnTo>
                              <a:lnTo>
                                <a:pt x="146050" y="177800"/>
                              </a:lnTo>
                              <a:lnTo>
                                <a:pt x="228600" y="0"/>
                              </a:lnTo>
                            </a:path>
                          </a:pathLst>
                        </a:custGeom>
                        <a:noFill/>
                        <a:ln w="22225">
                          <a:solidFill>
                            <a:srgbClr val="33669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N" sz="3386"/>
                        </a:p>
                      </p:txBody>
                    </p:sp>
                  </p:grpSp>
                  <p:grpSp>
                    <p:nvGrpSpPr>
                      <p:cNvPr id="128" name="Group 127">
                        <a:extLst>
                          <a:ext uri="{FF2B5EF4-FFF2-40B4-BE49-F238E27FC236}">
                            <a16:creationId xmlns:a16="http://schemas.microsoft.com/office/drawing/2014/main" id="{07D782BF-F463-FC3F-63C6-E4E66B0BCF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62237" y="4322637"/>
                        <a:ext cx="352993" cy="355600"/>
                        <a:chOff x="8762237" y="4322637"/>
                        <a:chExt cx="352993" cy="355600"/>
                      </a:xfrm>
                    </p:grpSpPr>
                    <p:sp>
                      <p:nvSpPr>
                        <p:cNvPr id="143" name="Rectangle 142">
                          <a:extLst>
                            <a:ext uri="{FF2B5EF4-FFF2-40B4-BE49-F238E27FC236}">
                              <a16:creationId xmlns:a16="http://schemas.microsoft.com/office/drawing/2014/main" id="{7E1F895E-AE19-91FF-A9F7-8785478BFB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8578" y="4354445"/>
                          <a:ext cx="266652" cy="323792"/>
                        </a:xfrm>
                        <a:prstGeom prst="rect">
                          <a:avLst/>
                        </a:prstGeom>
                        <a:pattFill prst="dkHorz">
                          <a:fgClr>
                            <a:srgbClr val="CDDBE6"/>
                          </a:fgClr>
                          <a:bgClr>
                            <a:schemeClr val="bg1"/>
                          </a:bgClr>
                        </a:patt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N" sz="3386" b="0" dirty="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144" name="Straight Connector 143">
                          <a:extLst>
                            <a:ext uri="{FF2B5EF4-FFF2-40B4-BE49-F238E27FC236}">
                              <a16:creationId xmlns:a16="http://schemas.microsoft.com/office/drawing/2014/main" id="{B8CC97E1-430F-C79D-9218-D2A298B658A1}"/>
                            </a:ext>
                          </a:extLst>
                        </p:cNvPr>
                        <p:cNvCxnSpPr>
                          <a:stCxn id="143" idx="1"/>
                          <a:endCxn id="143" idx="1"/>
                        </p:cNvCxnSpPr>
                        <p:nvPr/>
                      </p:nvCxnSpPr>
                      <p:spPr>
                        <a:xfrm>
                          <a:off x="8762237" y="4322637"/>
                          <a:ext cx="0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5EFB7591-8602-E91E-FA54-31ACF4ED72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98021" y="4631986"/>
                        <a:ext cx="266654" cy="323792"/>
                        <a:chOff x="9398021" y="4631986"/>
                        <a:chExt cx="266654" cy="323792"/>
                      </a:xfrm>
                    </p:grpSpPr>
                    <p:sp>
                      <p:nvSpPr>
                        <p:cNvPr id="140" name="Rectangle 139">
                          <a:extLst>
                            <a:ext uri="{FF2B5EF4-FFF2-40B4-BE49-F238E27FC236}">
                              <a16:creationId xmlns:a16="http://schemas.microsoft.com/office/drawing/2014/main" id="{51058FB0-9B85-6485-203A-6B0BF21C59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98022" y="4631986"/>
                          <a:ext cx="266653" cy="323792"/>
                        </a:xfrm>
                        <a:prstGeom prst="rect">
                          <a:avLst/>
                        </a:prstGeom>
                        <a:pattFill prst="dkHorz">
                          <a:fgClr>
                            <a:srgbClr val="CDDBE6"/>
                          </a:fgClr>
                          <a:bgClr>
                            <a:schemeClr val="bg1"/>
                          </a:bgClr>
                        </a:patt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N" sz="3386"/>
                        </a:p>
                      </p:txBody>
                    </p:sp>
                    <p:cxnSp>
                      <p:nvCxnSpPr>
                        <p:cNvPr id="141" name="Straight Connector 140">
                          <a:extLst>
                            <a:ext uri="{FF2B5EF4-FFF2-40B4-BE49-F238E27FC236}">
                              <a16:creationId xmlns:a16="http://schemas.microsoft.com/office/drawing/2014/main" id="{C4DAAA29-CD85-963A-1E45-2A291339F9D8}"/>
                            </a:ext>
                          </a:extLst>
                        </p:cNvPr>
                        <p:cNvCxnSpPr>
                          <a:stCxn id="140" idx="1"/>
                          <a:endCxn id="140" idx="1"/>
                        </p:cNvCxnSpPr>
                        <p:nvPr/>
                      </p:nvCxnSpPr>
                      <p:spPr>
                        <a:xfrm>
                          <a:off x="9398021" y="4793883"/>
                          <a:ext cx="0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42" name="Freeform 141">
                          <a:extLst>
                            <a:ext uri="{FF2B5EF4-FFF2-40B4-BE49-F238E27FC236}">
                              <a16:creationId xmlns:a16="http://schemas.microsoft.com/office/drawing/2014/main" id="{BCF8685B-58D4-4041-925C-8EFD8BC565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10398" y="4676289"/>
                          <a:ext cx="241891" cy="235172"/>
                        </a:xfrm>
                        <a:custGeom>
                          <a:avLst/>
                          <a:gdLst>
                            <a:gd name="connsiteX0" fmla="*/ 0 w 228600"/>
                            <a:gd name="connsiteY0" fmla="*/ 222250 h 222250"/>
                            <a:gd name="connsiteX1" fmla="*/ 50800 w 228600"/>
                            <a:gd name="connsiteY1" fmla="*/ 146050 h 222250"/>
                            <a:gd name="connsiteX2" fmla="*/ 146050 w 228600"/>
                            <a:gd name="connsiteY2" fmla="*/ 177800 h 222250"/>
                            <a:gd name="connsiteX3" fmla="*/ 228600 w 228600"/>
                            <a:gd name="connsiteY3" fmla="*/ 0 h 2222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28600" h="222250">
                              <a:moveTo>
                                <a:pt x="0" y="222250"/>
                              </a:moveTo>
                              <a:lnTo>
                                <a:pt x="50800" y="146050"/>
                              </a:lnTo>
                              <a:lnTo>
                                <a:pt x="146050" y="177800"/>
                              </a:lnTo>
                              <a:lnTo>
                                <a:pt x="228600" y="0"/>
                              </a:lnTo>
                            </a:path>
                          </a:pathLst>
                        </a:custGeom>
                        <a:noFill/>
                        <a:ln w="22225">
                          <a:solidFill>
                            <a:srgbClr val="33669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N" sz="3386"/>
                        </a:p>
                      </p:txBody>
                    </p:sp>
                  </p:grpSp>
                  <p:grpSp>
                    <p:nvGrpSpPr>
                      <p:cNvPr id="130" name="Group 129">
                        <a:extLst>
                          <a:ext uri="{FF2B5EF4-FFF2-40B4-BE49-F238E27FC236}">
                            <a16:creationId xmlns:a16="http://schemas.microsoft.com/office/drawing/2014/main" id="{A9593B2A-E276-5D59-739C-3298F4F05D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46940" y="3762589"/>
                        <a:ext cx="266654" cy="323792"/>
                        <a:chOff x="9846940" y="3762589"/>
                        <a:chExt cx="266654" cy="323792"/>
                      </a:xfrm>
                    </p:grpSpPr>
                    <p:sp>
                      <p:nvSpPr>
                        <p:cNvPr id="137" name="Rectangle 136">
                          <a:extLst>
                            <a:ext uri="{FF2B5EF4-FFF2-40B4-BE49-F238E27FC236}">
                              <a16:creationId xmlns:a16="http://schemas.microsoft.com/office/drawing/2014/main" id="{AE2CD6BE-D5BF-4762-5D1C-56534BEF5B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846941" y="3762589"/>
                          <a:ext cx="266653" cy="323792"/>
                        </a:xfrm>
                        <a:prstGeom prst="rect">
                          <a:avLst/>
                        </a:prstGeom>
                        <a:pattFill prst="dkHorz">
                          <a:fgClr>
                            <a:srgbClr val="CDDBE6"/>
                          </a:fgClr>
                          <a:bgClr>
                            <a:schemeClr val="bg1"/>
                          </a:bgClr>
                        </a:patt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N" sz="3386"/>
                        </a:p>
                      </p:txBody>
                    </p:sp>
                    <p:cxnSp>
                      <p:nvCxnSpPr>
                        <p:cNvPr id="138" name="Straight Connector 137">
                          <a:extLst>
                            <a:ext uri="{FF2B5EF4-FFF2-40B4-BE49-F238E27FC236}">
                              <a16:creationId xmlns:a16="http://schemas.microsoft.com/office/drawing/2014/main" id="{F70100BD-3ED5-F4A8-D7B7-3C3AF417693F}"/>
                            </a:ext>
                          </a:extLst>
                        </p:cNvPr>
                        <p:cNvCxnSpPr>
                          <a:stCxn id="137" idx="1"/>
                          <a:endCxn id="137" idx="1"/>
                        </p:cNvCxnSpPr>
                        <p:nvPr/>
                      </p:nvCxnSpPr>
                      <p:spPr>
                        <a:xfrm>
                          <a:off x="9846940" y="3924486"/>
                          <a:ext cx="0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39" name="Freeform 138">
                          <a:extLst>
                            <a:ext uri="{FF2B5EF4-FFF2-40B4-BE49-F238E27FC236}">
                              <a16:creationId xmlns:a16="http://schemas.microsoft.com/office/drawing/2014/main" id="{EB04597B-4F0F-A53E-4DCE-61F8E96FDD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859317" y="3806892"/>
                          <a:ext cx="241891" cy="235172"/>
                        </a:xfrm>
                        <a:custGeom>
                          <a:avLst/>
                          <a:gdLst>
                            <a:gd name="connsiteX0" fmla="*/ 0 w 228600"/>
                            <a:gd name="connsiteY0" fmla="*/ 222250 h 222250"/>
                            <a:gd name="connsiteX1" fmla="*/ 50800 w 228600"/>
                            <a:gd name="connsiteY1" fmla="*/ 146050 h 222250"/>
                            <a:gd name="connsiteX2" fmla="*/ 146050 w 228600"/>
                            <a:gd name="connsiteY2" fmla="*/ 177800 h 222250"/>
                            <a:gd name="connsiteX3" fmla="*/ 228600 w 228600"/>
                            <a:gd name="connsiteY3" fmla="*/ 0 h 2222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28600" h="222250">
                              <a:moveTo>
                                <a:pt x="0" y="222250"/>
                              </a:moveTo>
                              <a:lnTo>
                                <a:pt x="50800" y="146050"/>
                              </a:lnTo>
                              <a:lnTo>
                                <a:pt x="146050" y="177800"/>
                              </a:lnTo>
                              <a:lnTo>
                                <a:pt x="228600" y="0"/>
                              </a:lnTo>
                            </a:path>
                          </a:pathLst>
                        </a:custGeom>
                        <a:noFill/>
                        <a:ln w="22225">
                          <a:solidFill>
                            <a:srgbClr val="B8010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N" sz="3386" dirty="0"/>
                        </a:p>
                      </p:txBody>
                    </p:sp>
                  </p:grpSp>
                  <p:cxnSp>
                    <p:nvCxnSpPr>
                      <p:cNvPr id="131" name="Straight Connector 130">
                        <a:extLst>
                          <a:ext uri="{FF2B5EF4-FFF2-40B4-BE49-F238E27FC236}">
                            <a16:creationId xmlns:a16="http://schemas.microsoft.com/office/drawing/2014/main" id="{34784559-0B60-EDE1-3659-671404B05922}"/>
                          </a:ext>
                        </a:extLst>
                      </p:cNvPr>
                      <p:cNvCxnSpPr>
                        <a:cxnSpLocks/>
                        <a:endCxn id="140" idx="0"/>
                      </p:cNvCxnSpPr>
                      <p:nvPr/>
                    </p:nvCxnSpPr>
                    <p:spPr>
                      <a:xfrm>
                        <a:off x="9406863" y="4086386"/>
                        <a:ext cx="124482" cy="545606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tailEnd type="stealt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Straight Connector 131">
                        <a:extLst>
                          <a:ext uri="{FF2B5EF4-FFF2-40B4-BE49-F238E27FC236}">
                            <a16:creationId xmlns:a16="http://schemas.microsoft.com/office/drawing/2014/main" id="{D5C3D9AD-472C-84D8-EA21-067980984D24}"/>
                          </a:ext>
                        </a:extLst>
                      </p:cNvPr>
                      <p:cNvCxnSpPr>
                        <a:cxnSpLocks/>
                        <a:stCxn id="143" idx="0"/>
                      </p:cNvCxnSpPr>
                      <p:nvPr/>
                    </p:nvCxnSpPr>
                    <p:spPr>
                      <a:xfrm flipV="1">
                        <a:off x="8981904" y="4085080"/>
                        <a:ext cx="170687" cy="269365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eadEnd type="stealt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Straight Connector 132">
                        <a:extLst>
                          <a:ext uri="{FF2B5EF4-FFF2-40B4-BE49-F238E27FC236}">
                            <a16:creationId xmlns:a16="http://schemas.microsoft.com/office/drawing/2014/main" id="{D48CE048-C222-F9BF-954B-0B5E1DA70099}"/>
                          </a:ext>
                        </a:extLst>
                      </p:cNvPr>
                      <p:cNvCxnSpPr>
                        <a:cxnSpLocks/>
                        <a:stCxn id="143" idx="2"/>
                        <a:endCxn id="140" idx="1"/>
                      </p:cNvCxnSpPr>
                      <p:nvPr/>
                    </p:nvCxnSpPr>
                    <p:spPr>
                      <a:xfrm>
                        <a:off x="8981904" y="4678236"/>
                        <a:ext cx="416115" cy="115651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tailEnd type="stealt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Connector 133">
                        <a:extLst>
                          <a:ext uri="{FF2B5EF4-FFF2-40B4-BE49-F238E27FC236}">
                            <a16:creationId xmlns:a16="http://schemas.microsoft.com/office/drawing/2014/main" id="{5926B5A8-5BB6-B384-C1DC-0DF9CB5550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19325" y="3914983"/>
                        <a:ext cx="402852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eadEnd type="stealt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Connector 134">
                        <a:extLst>
                          <a:ext uri="{FF2B5EF4-FFF2-40B4-BE49-F238E27FC236}">
                            <a16:creationId xmlns:a16="http://schemas.microsoft.com/office/drawing/2014/main" id="{4EF0E738-A82C-C145-7A50-DBB2322F0ECA}"/>
                          </a:ext>
                        </a:extLst>
                      </p:cNvPr>
                      <p:cNvCxnSpPr>
                        <a:cxnSpLocks/>
                        <a:endCxn id="137" idx="2"/>
                      </p:cNvCxnSpPr>
                      <p:nvPr/>
                    </p:nvCxnSpPr>
                    <p:spPr>
                      <a:xfrm flipV="1">
                        <a:off x="9980264" y="4086386"/>
                        <a:ext cx="0" cy="266124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tailEnd type="stealt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6" name="Rectangle 135">
                        <a:extLst>
                          <a:ext uri="{FF2B5EF4-FFF2-40B4-BE49-F238E27FC236}">
                            <a16:creationId xmlns:a16="http://schemas.microsoft.com/office/drawing/2014/main" id="{00AEF0B3-74CF-CB45-7B4A-0848FE855C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46938" y="4352510"/>
                        <a:ext cx="266652" cy="323792"/>
                      </a:xfrm>
                      <a:prstGeom prst="rect">
                        <a:avLst/>
                      </a:prstGeom>
                      <a:pattFill prst="dkHorz">
                        <a:fgClr>
                          <a:srgbClr val="CDDBE6"/>
                        </a:fgClr>
                        <a:bgClr>
                          <a:schemeClr val="bg1"/>
                        </a:bgClr>
                      </a:patt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N" sz="3386" b="0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A6832D40-498F-A1DC-DBB1-71718A8AA6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2383" y="3584987"/>
                      <a:ext cx="1523895" cy="153332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N" sz="3386"/>
                    </a:p>
                  </p:txBody>
                </p:sp>
              </p:grpSp>
            </p:grpSp>
          </p:grp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549E5132-D6F8-022F-4925-EA47C34FD44C}"/>
                  </a:ext>
                </a:extLst>
              </p:cNvPr>
              <p:cNvSpPr/>
              <p:nvPr/>
            </p:nvSpPr>
            <p:spPr>
              <a:xfrm>
                <a:off x="8918045" y="2844189"/>
                <a:ext cx="241891" cy="235172"/>
              </a:xfrm>
              <a:custGeom>
                <a:avLst/>
                <a:gdLst>
                  <a:gd name="connsiteX0" fmla="*/ 0 w 228600"/>
                  <a:gd name="connsiteY0" fmla="*/ 222250 h 222250"/>
                  <a:gd name="connsiteX1" fmla="*/ 50800 w 228600"/>
                  <a:gd name="connsiteY1" fmla="*/ 146050 h 222250"/>
                  <a:gd name="connsiteX2" fmla="*/ 146050 w 228600"/>
                  <a:gd name="connsiteY2" fmla="*/ 177800 h 222250"/>
                  <a:gd name="connsiteX3" fmla="*/ 228600 w 228600"/>
                  <a:gd name="connsiteY3" fmla="*/ 0 h 22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2250">
                    <a:moveTo>
                      <a:pt x="0" y="222250"/>
                    </a:moveTo>
                    <a:lnTo>
                      <a:pt x="50800" y="146050"/>
                    </a:lnTo>
                    <a:lnTo>
                      <a:pt x="146050" y="177800"/>
                    </a:lnTo>
                    <a:lnTo>
                      <a:pt x="228600" y="0"/>
                    </a:lnTo>
                  </a:path>
                </a:pathLst>
              </a:custGeom>
              <a:noFill/>
              <a:ln w="22225">
                <a:solidFill>
                  <a:srgbClr val="33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3386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28C40FF-81C1-98B0-848E-9F4026D83B6F}"/>
                  </a:ext>
                </a:extLst>
              </p:cNvPr>
              <p:cNvSpPr/>
              <p:nvPr/>
            </p:nvSpPr>
            <p:spPr>
              <a:xfrm>
                <a:off x="9928786" y="2856128"/>
                <a:ext cx="241891" cy="235172"/>
              </a:xfrm>
              <a:custGeom>
                <a:avLst/>
                <a:gdLst>
                  <a:gd name="connsiteX0" fmla="*/ 0 w 228600"/>
                  <a:gd name="connsiteY0" fmla="*/ 222250 h 222250"/>
                  <a:gd name="connsiteX1" fmla="*/ 50800 w 228600"/>
                  <a:gd name="connsiteY1" fmla="*/ 146050 h 222250"/>
                  <a:gd name="connsiteX2" fmla="*/ 146050 w 228600"/>
                  <a:gd name="connsiteY2" fmla="*/ 177800 h 222250"/>
                  <a:gd name="connsiteX3" fmla="*/ 228600 w 228600"/>
                  <a:gd name="connsiteY3" fmla="*/ 0 h 22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2250">
                    <a:moveTo>
                      <a:pt x="0" y="222250"/>
                    </a:moveTo>
                    <a:lnTo>
                      <a:pt x="50800" y="146050"/>
                    </a:lnTo>
                    <a:lnTo>
                      <a:pt x="146050" y="177800"/>
                    </a:lnTo>
                    <a:lnTo>
                      <a:pt x="228600" y="0"/>
                    </a:lnTo>
                  </a:path>
                </a:pathLst>
              </a:custGeom>
              <a:noFill/>
              <a:ln w="22225">
                <a:solidFill>
                  <a:srgbClr val="B801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3386" dirty="0"/>
              </a:p>
            </p:txBody>
          </p:sp>
        </p:grp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E932464-6B08-32BF-39F1-9D6A073CB5E1}"/>
              </a:ext>
            </a:extLst>
          </p:cNvPr>
          <p:cNvSpPr txBox="1"/>
          <p:nvPr/>
        </p:nvSpPr>
        <p:spPr>
          <a:xfrm>
            <a:off x="3859449" y="3008883"/>
            <a:ext cx="2014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0" dirty="0">
                <a:latin typeface="Arial" panose="020B0604020202020204" pitchFamily="34" charset="0"/>
                <a:cs typeface="Arial" panose="020B0604020202020204" pitchFamily="34" charset="0"/>
              </a:rPr>
              <a:t>Word Embedding </a:t>
            </a:r>
            <a:endParaRPr lang="en-CN" sz="3386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C83C489-CF2A-D0A5-C5B3-B4E1A0690CC3}"/>
              </a:ext>
            </a:extLst>
          </p:cNvPr>
          <p:cNvSpPr txBox="1"/>
          <p:nvPr/>
        </p:nvSpPr>
        <p:spPr>
          <a:xfrm>
            <a:off x="2285657" y="3713477"/>
            <a:ext cx="21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800" b="0" dirty="0">
                <a:latin typeface="Arial" panose="020B0604020202020204" pitchFamily="34" charset="0"/>
                <a:cs typeface="Arial" panose="020B0604020202020204" pitchFamily="34" charset="0"/>
              </a:rPr>
              <a:t>Text Attributes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C928356-E7EC-C7B9-24A8-924D11240C0D}"/>
              </a:ext>
            </a:extLst>
          </p:cNvPr>
          <p:cNvSpPr txBox="1"/>
          <p:nvPr/>
        </p:nvSpPr>
        <p:spPr>
          <a:xfrm>
            <a:off x="5519936" y="3831333"/>
            <a:ext cx="44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800" b="0" dirty="0">
                <a:latin typeface="Arial" panose="020B0604020202020204" pitchFamily="34" charset="0"/>
                <a:cs typeface="Arial" panose="020B0604020202020204" pitchFamily="34" charset="0"/>
              </a:rPr>
              <a:t>GNN given shallow embedding</a:t>
            </a:r>
          </a:p>
        </p:txBody>
      </p:sp>
    </p:spTree>
    <p:extLst>
      <p:ext uri="{BB962C8B-B14F-4D97-AF65-F5344CB8AC3E}">
        <p14:creationId xmlns:p14="http://schemas.microsoft.com/office/powerpoint/2010/main" val="2725960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E67C-BFDF-A313-9F48-2825C7FF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Text-level GIA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探索</a:t>
            </a: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4F60BC-F651-EF5D-2A59-6BC6B3C49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6438"/>
            <a:ext cx="10972800" cy="532859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提出问题</a:t>
            </a:r>
            <a:endParaRPr kumimoji="1" lang="en-US" altLang="zh-CN" sz="2000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Text-level GIA</a:t>
            </a:r>
            <a:r>
              <a:rPr kumimoji="1" lang="zh-CN" altLang="en-US" sz="180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如何设计？</a:t>
            </a:r>
            <a:endParaRPr kumimoji="1" lang="en-US" altLang="zh-CN" sz="1800" dirty="0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Text-level GIA</a:t>
            </a:r>
            <a:r>
              <a:rPr kumimoji="1" lang="zh-CN" altLang="en-US" sz="1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表现如何？（</a:t>
            </a:r>
            <a:r>
              <a:rPr kumimoji="1" lang="en-US" altLang="zh-CN" sz="1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Performance</a:t>
            </a:r>
            <a:r>
              <a:rPr kumimoji="1" lang="zh-CN" altLang="en-US" sz="1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&amp;</a:t>
            </a:r>
            <a:r>
              <a:rPr kumimoji="1" lang="zh-CN" altLang="en-US" sz="1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Unnoticeability &amp; Text Interpretability</a:t>
            </a:r>
            <a:r>
              <a:rPr kumimoji="1" lang="zh-CN" altLang="en-US" sz="1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）</a:t>
            </a:r>
            <a:endParaRPr kumimoji="1" lang="en-US" altLang="zh-CN" sz="1800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ITGIA: </a:t>
            </a: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使用</a:t>
            </a:r>
            <a:r>
              <a:rPr kumimoji="1"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Inversion</a:t>
            </a: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技术，将传统</a:t>
            </a:r>
            <a:r>
              <a:rPr kumimoji="1"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GIA</a:t>
            </a: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得到的</a:t>
            </a:r>
            <a:r>
              <a:rPr kumimoji="1"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Continuous Embedding</a:t>
            </a: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，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直接反转</a:t>
            </a: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回文本</a:t>
            </a:r>
            <a:endParaRPr kumimoji="1" lang="en-US" altLang="zh-CN" sz="2000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VTGIA:  </a:t>
            </a: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通过</a:t>
            </a:r>
            <a:r>
              <a:rPr kumimoji="1"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Prompt</a:t>
            </a: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设计，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直接诱导</a:t>
            </a:r>
            <a:r>
              <a:rPr kumimoji="1"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LLM</a:t>
            </a: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生成有害文本</a:t>
            </a:r>
            <a:endParaRPr kumimoji="1" lang="en-US" altLang="zh-CN" sz="2000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WTGIA:  </a:t>
            </a: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对</a:t>
            </a:r>
            <a:r>
              <a:rPr kumimoji="1"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Binary Embedding</a:t>
            </a: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，通过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填词造文</a:t>
            </a:r>
            <a:r>
              <a:rPr kumimoji="1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任务，生成有害文本</a:t>
            </a:r>
            <a:endParaRPr kumimoji="1" lang="en-US" altLang="zh-CN" sz="2000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E433D-26FA-71FA-B035-8E16C73B6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93" y="3840734"/>
            <a:ext cx="7152414" cy="2499966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4BDE9AEA-CFAC-D723-8456-0F2B551996F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965" y="6498448"/>
            <a:ext cx="12192000" cy="28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Intruding with Words: </a:t>
            </a:r>
            <a:r>
              <a:rPr lang="en-US" sz="1240" b="0" kern="0" dirty="0">
                <a:solidFill>
                  <a:srgbClr val="2D2D2D"/>
                </a:solidFill>
                <a:cs typeface="Times New Roman" panose="02020603050405020304" pitchFamily="18" charset="0"/>
              </a:rPr>
              <a:t>Towards Understanding </a:t>
            </a:r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Injection Attacks at the Text Level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[NeurIPS’24]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3728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E67C-BFDF-A313-9F48-2825C7FF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Text-level GIA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实验</a:t>
            </a: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4F60BC-F651-EF5D-2A59-6BC6B3C49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6791"/>
            <a:ext cx="10972800" cy="532859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ITGIA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文本不具有可读性，反转过程中精度损失大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VTGIA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生成文本通顺，但效果不佳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54F8E-4855-4B51-9395-86D4C6D5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294" y="1772816"/>
            <a:ext cx="5699444" cy="1883632"/>
          </a:xfrm>
          <a:prstGeom prst="rect">
            <a:avLst/>
          </a:prstGeom>
        </p:spPr>
      </p:pic>
      <p:sp>
        <p:nvSpPr>
          <p:cNvPr id="6" name="文本框 9">
            <a:extLst>
              <a:ext uri="{FF2B5EF4-FFF2-40B4-BE49-F238E27FC236}">
                <a16:creationId xmlns:a16="http://schemas.microsoft.com/office/drawing/2014/main" id="{680F49DD-F6BE-9F43-E954-BC927DE29B5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965" y="6498448"/>
            <a:ext cx="12192000" cy="28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Intruding with Words: </a:t>
            </a:r>
            <a:r>
              <a:rPr lang="en-US" sz="1240" b="0" kern="0" dirty="0">
                <a:solidFill>
                  <a:srgbClr val="2D2D2D"/>
                </a:solidFill>
                <a:cs typeface="Times New Roman" panose="02020603050405020304" pitchFamily="18" charset="0"/>
              </a:rPr>
              <a:t>Towards Understanding </a:t>
            </a:r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Injection Attacks at the Text Level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[NeurIPS’24]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038FE-AB13-7EB9-F604-9220866C83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94"/>
          <a:stretch/>
        </p:blipFill>
        <p:spPr>
          <a:xfrm>
            <a:off x="3322653" y="4103408"/>
            <a:ext cx="5616624" cy="19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61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E67C-BFDF-A313-9F48-2825C7FF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Text-level GIA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 实验</a:t>
            </a: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4F60BC-F651-EF5D-2A59-6BC6B3C49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6438"/>
            <a:ext cx="10972800" cy="532859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WTGIA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兼具攻击效果与可读性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较好还原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embedding-level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精度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生成文本较为通顺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更多可用词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(Sparsity Budget)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更好的表现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(Performance)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存在攻击性能与可解释性的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trade-off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无法持续提升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/>
              <a:t>Performance &amp; Unnoticeability (</a:t>
            </a:r>
            <a:r>
              <a:rPr kumimoji="1" lang="zh-CN" altLang="en-US" sz="2000" dirty="0"/>
              <a:t>上图</a:t>
            </a:r>
            <a:r>
              <a:rPr kumimoji="1" lang="en-US" altLang="zh-CN" sz="2000" dirty="0"/>
              <a:t>) ✅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/>
              <a:t>Performance &amp; Text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Interpretability (</a:t>
            </a:r>
            <a:r>
              <a:rPr kumimoji="1" lang="zh-CN" altLang="en-US" sz="2000" dirty="0"/>
              <a:t>下图</a:t>
            </a:r>
            <a:r>
              <a:rPr kumimoji="1" lang="en-US" altLang="zh-CN" sz="2000" dirty="0"/>
              <a:t>) ❌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3F735-C33E-E312-CC80-7B91050E9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787" y="1169578"/>
            <a:ext cx="5821794" cy="289095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0A9882-52A5-0250-2DD8-C80EB847E4FA}"/>
              </a:ext>
            </a:extLst>
          </p:cNvPr>
          <p:cNvGrpSpPr/>
          <p:nvPr/>
        </p:nvGrpSpPr>
        <p:grpSpPr>
          <a:xfrm>
            <a:off x="6524628" y="4107110"/>
            <a:ext cx="4776547" cy="2404780"/>
            <a:chOff x="1102810" y="2693041"/>
            <a:chExt cx="8595898" cy="43276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8B164D-98B7-CEE5-EC1D-372830F9B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2810" y="4679020"/>
              <a:ext cx="8595898" cy="23416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03D2A-8E8F-7325-A933-115D65280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9515" y="2693041"/>
              <a:ext cx="8222488" cy="2100984"/>
            </a:xfrm>
            <a:prstGeom prst="rect">
              <a:avLst/>
            </a:prstGeom>
          </p:spPr>
        </p:pic>
      </p:grpSp>
      <p:sp>
        <p:nvSpPr>
          <p:cNvPr id="12" name="文本框 9">
            <a:extLst>
              <a:ext uri="{FF2B5EF4-FFF2-40B4-BE49-F238E27FC236}">
                <a16:creationId xmlns:a16="http://schemas.microsoft.com/office/drawing/2014/main" id="{15F8A0AB-FA33-815A-E880-9FFDFE06D86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965" y="6498448"/>
            <a:ext cx="12192000" cy="28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Intruding with Words: </a:t>
            </a:r>
            <a:r>
              <a:rPr lang="en-US" sz="1240" b="0" kern="0" dirty="0">
                <a:solidFill>
                  <a:srgbClr val="2D2D2D"/>
                </a:solidFill>
                <a:cs typeface="Times New Roman" panose="02020603050405020304" pitchFamily="18" charset="0"/>
              </a:rPr>
              <a:t>Towards Understanding </a:t>
            </a:r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Injection Attacks at the Text Level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[NeurIPS’24]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237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75B1202-7668-68C3-01AD-566F78CC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84" y="2473522"/>
            <a:ext cx="2228071" cy="1755897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FB7D7CB-23C0-AB02-6845-28E5B4E79273}"/>
              </a:ext>
            </a:extLst>
          </p:cNvPr>
          <p:cNvSpPr/>
          <p:nvPr/>
        </p:nvSpPr>
        <p:spPr>
          <a:xfrm>
            <a:off x="2567605" y="1269246"/>
            <a:ext cx="2048193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defTabSz="1022350">
              <a:lnSpc>
                <a:spcPct val="90000"/>
              </a:lnSpc>
              <a:spcAft>
                <a:spcPct val="35000"/>
              </a:spcAft>
            </a:pPr>
            <a:r>
              <a:rPr lang="zh-CN" altLang="en-US" sz="2300" dirty="0"/>
              <a:t>图论</a:t>
            </a:r>
            <a:endParaRPr lang="en-US" sz="2300" dirty="0"/>
          </a:p>
          <a:p>
            <a:pPr marL="171450" lvl="1" indent="-171450" defTabSz="8001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n-US" altLang="zh-CN" sz="1800" dirty="0"/>
              <a:t>Euler 1736</a:t>
            </a:r>
            <a:endParaRPr lang="en-US" sz="1800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F08B9A0-04AF-9EA5-9194-6A51C2101210}"/>
              </a:ext>
            </a:extLst>
          </p:cNvPr>
          <p:cNvSpPr/>
          <p:nvPr/>
        </p:nvSpPr>
        <p:spPr>
          <a:xfrm rot="21570921">
            <a:off x="4801997" y="1630730"/>
            <a:ext cx="458288" cy="507951"/>
          </a:xfrm>
          <a:custGeom>
            <a:avLst/>
            <a:gdLst>
              <a:gd name="connsiteX0" fmla="*/ 0 w 458288"/>
              <a:gd name="connsiteY0" fmla="*/ 101590 h 507951"/>
              <a:gd name="connsiteX1" fmla="*/ 229144 w 458288"/>
              <a:gd name="connsiteY1" fmla="*/ 101590 h 507951"/>
              <a:gd name="connsiteX2" fmla="*/ 229144 w 458288"/>
              <a:gd name="connsiteY2" fmla="*/ 0 h 507951"/>
              <a:gd name="connsiteX3" fmla="*/ 458288 w 458288"/>
              <a:gd name="connsiteY3" fmla="*/ 253976 h 507951"/>
              <a:gd name="connsiteX4" fmla="*/ 229144 w 458288"/>
              <a:gd name="connsiteY4" fmla="*/ 507951 h 507951"/>
              <a:gd name="connsiteX5" fmla="*/ 229144 w 458288"/>
              <a:gd name="connsiteY5" fmla="*/ 406361 h 507951"/>
              <a:gd name="connsiteX6" fmla="*/ 0 w 458288"/>
              <a:gd name="connsiteY6" fmla="*/ 406361 h 507951"/>
              <a:gd name="connsiteX7" fmla="*/ 0 w 458288"/>
              <a:gd name="connsiteY7" fmla="*/ 101590 h 5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288" h="507951">
                <a:moveTo>
                  <a:pt x="0" y="101590"/>
                </a:moveTo>
                <a:lnTo>
                  <a:pt x="229144" y="101590"/>
                </a:lnTo>
                <a:lnTo>
                  <a:pt x="229144" y="0"/>
                </a:lnTo>
                <a:lnTo>
                  <a:pt x="458288" y="253976"/>
                </a:lnTo>
                <a:lnTo>
                  <a:pt x="229144" y="507951"/>
                </a:lnTo>
                <a:lnTo>
                  <a:pt x="229144" y="406361"/>
                </a:lnTo>
                <a:lnTo>
                  <a:pt x="0" y="406361"/>
                </a:lnTo>
                <a:lnTo>
                  <a:pt x="0" y="10159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01589" rIns="137486" bIns="10159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endParaRPr lang="en-US" sz="1800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CDE05EC-A805-C9E1-6130-468F60EA4E30}"/>
              </a:ext>
            </a:extLst>
          </p:cNvPr>
          <p:cNvSpPr/>
          <p:nvPr/>
        </p:nvSpPr>
        <p:spPr>
          <a:xfrm>
            <a:off x="5480464" y="1244607"/>
            <a:ext cx="2251496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defTabSz="1022350">
              <a:lnSpc>
                <a:spcPct val="90000"/>
              </a:lnSpc>
              <a:spcAft>
                <a:spcPct val="35000"/>
              </a:spcAft>
            </a:pPr>
            <a:r>
              <a:rPr lang="zh-CN" altLang="en-US" sz="2300" dirty="0"/>
              <a:t>图算法、图挖掘</a:t>
            </a:r>
            <a:endParaRPr lang="en-US" sz="2300" dirty="0"/>
          </a:p>
          <a:p>
            <a:pPr marL="171450" lvl="1" indent="-171450" defTabSz="8001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n-US" sz="1800" dirty="0"/>
              <a:t>Dijkstra1956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050080F-046E-DEB5-4B7A-1FBED8D2B4F0}"/>
              </a:ext>
            </a:extLst>
          </p:cNvPr>
          <p:cNvSpPr/>
          <p:nvPr/>
        </p:nvSpPr>
        <p:spPr>
          <a:xfrm rot="21597698">
            <a:off x="6251263" y="2654020"/>
            <a:ext cx="507951" cy="434835"/>
          </a:xfrm>
          <a:custGeom>
            <a:avLst/>
            <a:gdLst>
              <a:gd name="connsiteX0" fmla="*/ 0 w 434835"/>
              <a:gd name="connsiteY0" fmla="*/ 101590 h 507951"/>
              <a:gd name="connsiteX1" fmla="*/ 217418 w 434835"/>
              <a:gd name="connsiteY1" fmla="*/ 101590 h 507951"/>
              <a:gd name="connsiteX2" fmla="*/ 217418 w 434835"/>
              <a:gd name="connsiteY2" fmla="*/ 0 h 507951"/>
              <a:gd name="connsiteX3" fmla="*/ 434835 w 434835"/>
              <a:gd name="connsiteY3" fmla="*/ 253976 h 507951"/>
              <a:gd name="connsiteX4" fmla="*/ 217418 w 434835"/>
              <a:gd name="connsiteY4" fmla="*/ 507951 h 507951"/>
              <a:gd name="connsiteX5" fmla="*/ 217418 w 434835"/>
              <a:gd name="connsiteY5" fmla="*/ 406361 h 507951"/>
              <a:gd name="connsiteX6" fmla="*/ 0 w 434835"/>
              <a:gd name="connsiteY6" fmla="*/ 406361 h 507951"/>
              <a:gd name="connsiteX7" fmla="*/ 0 w 434835"/>
              <a:gd name="connsiteY7" fmla="*/ 101590 h 5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835" h="507951">
                <a:moveTo>
                  <a:pt x="347868" y="1"/>
                </a:moveTo>
                <a:lnTo>
                  <a:pt x="347868" y="253976"/>
                </a:lnTo>
                <a:lnTo>
                  <a:pt x="434835" y="253976"/>
                </a:lnTo>
                <a:lnTo>
                  <a:pt x="217417" y="507950"/>
                </a:lnTo>
                <a:lnTo>
                  <a:pt x="0" y="253976"/>
                </a:lnTo>
                <a:lnTo>
                  <a:pt x="86967" y="253976"/>
                </a:lnTo>
                <a:lnTo>
                  <a:pt x="86967" y="1"/>
                </a:lnTo>
                <a:lnTo>
                  <a:pt x="347868" y="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589" tIns="-1" rIns="101590" bIns="13045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endParaRPr lang="en-US" sz="180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312391F-B627-5F3E-6564-EEBA9B5514AE}"/>
              </a:ext>
            </a:extLst>
          </p:cNvPr>
          <p:cNvSpPr/>
          <p:nvPr/>
        </p:nvSpPr>
        <p:spPr>
          <a:xfrm>
            <a:off x="5481836" y="3293968"/>
            <a:ext cx="2048193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defTabSz="1022350">
              <a:lnSpc>
                <a:spcPct val="90000"/>
              </a:lnSpc>
              <a:spcAft>
                <a:spcPct val="35000"/>
              </a:spcAft>
            </a:pPr>
            <a:r>
              <a:rPr lang="zh-CN" altLang="en-US" sz="2300" dirty="0"/>
              <a:t>网络科学</a:t>
            </a:r>
            <a:endParaRPr lang="en-US" sz="2300" dirty="0"/>
          </a:p>
          <a:p>
            <a:pPr marL="171450" lvl="1" indent="-171450" defTabSz="8001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n-US" altLang="zh-CN" sz="1800" dirty="0" err="1"/>
              <a:t>Barabasi</a:t>
            </a:r>
            <a:r>
              <a:rPr lang="en-US" altLang="zh-CN" sz="1800" dirty="0"/>
              <a:t> 2002</a:t>
            </a:r>
            <a:endParaRPr lang="en-US" sz="1800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33E92839-B287-7C8B-D3A0-C5DB12FA05C8}"/>
              </a:ext>
            </a:extLst>
          </p:cNvPr>
          <p:cNvSpPr/>
          <p:nvPr/>
        </p:nvSpPr>
        <p:spPr>
          <a:xfrm>
            <a:off x="4867378" y="3654448"/>
            <a:ext cx="434217" cy="507952"/>
          </a:xfrm>
          <a:custGeom>
            <a:avLst/>
            <a:gdLst>
              <a:gd name="connsiteX0" fmla="*/ 0 w 434216"/>
              <a:gd name="connsiteY0" fmla="*/ 101590 h 507951"/>
              <a:gd name="connsiteX1" fmla="*/ 217108 w 434216"/>
              <a:gd name="connsiteY1" fmla="*/ 101590 h 507951"/>
              <a:gd name="connsiteX2" fmla="*/ 217108 w 434216"/>
              <a:gd name="connsiteY2" fmla="*/ 0 h 507951"/>
              <a:gd name="connsiteX3" fmla="*/ 434216 w 434216"/>
              <a:gd name="connsiteY3" fmla="*/ 253976 h 507951"/>
              <a:gd name="connsiteX4" fmla="*/ 217108 w 434216"/>
              <a:gd name="connsiteY4" fmla="*/ 507951 h 507951"/>
              <a:gd name="connsiteX5" fmla="*/ 217108 w 434216"/>
              <a:gd name="connsiteY5" fmla="*/ 406361 h 507951"/>
              <a:gd name="connsiteX6" fmla="*/ 0 w 434216"/>
              <a:gd name="connsiteY6" fmla="*/ 406361 h 507951"/>
              <a:gd name="connsiteX7" fmla="*/ 0 w 434216"/>
              <a:gd name="connsiteY7" fmla="*/ 101590 h 5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216" h="507951">
                <a:moveTo>
                  <a:pt x="434216" y="406361"/>
                </a:moveTo>
                <a:lnTo>
                  <a:pt x="217108" y="406361"/>
                </a:lnTo>
                <a:lnTo>
                  <a:pt x="217108" y="507951"/>
                </a:lnTo>
                <a:lnTo>
                  <a:pt x="0" y="253975"/>
                </a:lnTo>
                <a:lnTo>
                  <a:pt x="217108" y="0"/>
                </a:lnTo>
                <a:lnTo>
                  <a:pt x="217108" y="101590"/>
                </a:lnTo>
                <a:lnTo>
                  <a:pt x="434216" y="101590"/>
                </a:lnTo>
                <a:lnTo>
                  <a:pt x="434216" y="40636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265" tIns="101591" rIns="1" bIns="10159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endParaRPr lang="en-US" sz="18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8F00F33-7E64-39EE-A0B4-29247E265145}"/>
              </a:ext>
            </a:extLst>
          </p:cNvPr>
          <p:cNvSpPr/>
          <p:nvPr/>
        </p:nvSpPr>
        <p:spPr>
          <a:xfrm>
            <a:off x="2567605" y="3293968"/>
            <a:ext cx="2094954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defTabSz="1022350">
              <a:lnSpc>
                <a:spcPct val="90000"/>
              </a:lnSpc>
              <a:spcAft>
                <a:spcPct val="35000"/>
              </a:spcAft>
            </a:pPr>
            <a:r>
              <a:rPr lang="zh-CN" altLang="en-US" sz="2300" dirty="0"/>
              <a:t>图信号处理</a:t>
            </a:r>
            <a:endParaRPr lang="en-US" sz="2300" dirty="0"/>
          </a:p>
          <a:p>
            <a:pPr marL="171450" lvl="1" indent="-171450" defTabSz="8001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n-US" sz="1800" dirty="0"/>
              <a:t>Shuman 2013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7643363-AECF-1DDB-290A-3EEB6E4D63A2}"/>
              </a:ext>
            </a:extLst>
          </p:cNvPr>
          <p:cNvSpPr/>
          <p:nvPr/>
        </p:nvSpPr>
        <p:spPr>
          <a:xfrm>
            <a:off x="3384485" y="4703124"/>
            <a:ext cx="507952" cy="434217"/>
          </a:xfrm>
          <a:custGeom>
            <a:avLst/>
            <a:gdLst>
              <a:gd name="connsiteX0" fmla="*/ 0 w 434216"/>
              <a:gd name="connsiteY0" fmla="*/ 101590 h 507951"/>
              <a:gd name="connsiteX1" fmla="*/ 217108 w 434216"/>
              <a:gd name="connsiteY1" fmla="*/ 101590 h 507951"/>
              <a:gd name="connsiteX2" fmla="*/ 217108 w 434216"/>
              <a:gd name="connsiteY2" fmla="*/ 0 h 507951"/>
              <a:gd name="connsiteX3" fmla="*/ 434216 w 434216"/>
              <a:gd name="connsiteY3" fmla="*/ 253976 h 507951"/>
              <a:gd name="connsiteX4" fmla="*/ 217108 w 434216"/>
              <a:gd name="connsiteY4" fmla="*/ 507951 h 507951"/>
              <a:gd name="connsiteX5" fmla="*/ 217108 w 434216"/>
              <a:gd name="connsiteY5" fmla="*/ 406361 h 507951"/>
              <a:gd name="connsiteX6" fmla="*/ 0 w 434216"/>
              <a:gd name="connsiteY6" fmla="*/ 406361 h 507951"/>
              <a:gd name="connsiteX7" fmla="*/ 0 w 434216"/>
              <a:gd name="connsiteY7" fmla="*/ 101590 h 5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216" h="507951">
                <a:moveTo>
                  <a:pt x="347373" y="1"/>
                </a:moveTo>
                <a:lnTo>
                  <a:pt x="347373" y="253976"/>
                </a:lnTo>
                <a:lnTo>
                  <a:pt x="434216" y="253975"/>
                </a:lnTo>
                <a:lnTo>
                  <a:pt x="217108" y="507950"/>
                </a:lnTo>
                <a:lnTo>
                  <a:pt x="0" y="253976"/>
                </a:lnTo>
                <a:lnTo>
                  <a:pt x="86843" y="253976"/>
                </a:lnTo>
                <a:lnTo>
                  <a:pt x="86843" y="1"/>
                </a:lnTo>
                <a:lnTo>
                  <a:pt x="347373" y="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591" tIns="1" rIns="101590" bIns="130265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endParaRPr lang="en-US" sz="180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0BBBB7D-9D57-1A56-A552-1A8A4D606E62}"/>
              </a:ext>
            </a:extLst>
          </p:cNvPr>
          <p:cNvSpPr/>
          <p:nvPr/>
        </p:nvSpPr>
        <p:spPr>
          <a:xfrm>
            <a:off x="2567605" y="5342161"/>
            <a:ext cx="2094954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defTabSz="1022350">
              <a:lnSpc>
                <a:spcPct val="90000"/>
              </a:lnSpc>
              <a:spcAft>
                <a:spcPct val="35000"/>
              </a:spcAft>
            </a:pPr>
            <a:r>
              <a:rPr lang="zh-CN" altLang="en-US" sz="2300" dirty="0"/>
              <a:t>图嵌入</a:t>
            </a:r>
            <a:endParaRPr lang="en-US" sz="2300" dirty="0"/>
          </a:p>
          <a:p>
            <a:pPr marL="171450" lvl="1" indent="-171450" defTabSz="8001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n-US" sz="1800" dirty="0" err="1"/>
              <a:t>DeepWalk</a:t>
            </a:r>
            <a:r>
              <a:rPr lang="en-US" sz="1800" dirty="0"/>
              <a:t> 2014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868582F-4B51-7C3E-B8F9-69F3124E1B32}"/>
              </a:ext>
            </a:extLst>
          </p:cNvPr>
          <p:cNvSpPr/>
          <p:nvPr/>
        </p:nvSpPr>
        <p:spPr>
          <a:xfrm>
            <a:off x="4842799" y="5702643"/>
            <a:ext cx="434216" cy="507951"/>
          </a:xfrm>
          <a:custGeom>
            <a:avLst/>
            <a:gdLst>
              <a:gd name="connsiteX0" fmla="*/ 0 w 434216"/>
              <a:gd name="connsiteY0" fmla="*/ 101590 h 507951"/>
              <a:gd name="connsiteX1" fmla="*/ 217108 w 434216"/>
              <a:gd name="connsiteY1" fmla="*/ 101590 h 507951"/>
              <a:gd name="connsiteX2" fmla="*/ 217108 w 434216"/>
              <a:gd name="connsiteY2" fmla="*/ 0 h 507951"/>
              <a:gd name="connsiteX3" fmla="*/ 434216 w 434216"/>
              <a:gd name="connsiteY3" fmla="*/ 253976 h 507951"/>
              <a:gd name="connsiteX4" fmla="*/ 217108 w 434216"/>
              <a:gd name="connsiteY4" fmla="*/ 507951 h 507951"/>
              <a:gd name="connsiteX5" fmla="*/ 217108 w 434216"/>
              <a:gd name="connsiteY5" fmla="*/ 406361 h 507951"/>
              <a:gd name="connsiteX6" fmla="*/ 0 w 434216"/>
              <a:gd name="connsiteY6" fmla="*/ 406361 h 507951"/>
              <a:gd name="connsiteX7" fmla="*/ 0 w 434216"/>
              <a:gd name="connsiteY7" fmla="*/ 101590 h 5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216" h="507951">
                <a:moveTo>
                  <a:pt x="0" y="101590"/>
                </a:moveTo>
                <a:lnTo>
                  <a:pt x="217108" y="101590"/>
                </a:lnTo>
                <a:lnTo>
                  <a:pt x="217108" y="0"/>
                </a:lnTo>
                <a:lnTo>
                  <a:pt x="434216" y="253976"/>
                </a:lnTo>
                <a:lnTo>
                  <a:pt x="217108" y="507951"/>
                </a:lnTo>
                <a:lnTo>
                  <a:pt x="217108" y="406361"/>
                </a:lnTo>
                <a:lnTo>
                  <a:pt x="0" y="406361"/>
                </a:lnTo>
                <a:lnTo>
                  <a:pt x="0" y="10159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1590" rIns="130265" bIns="10159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endParaRPr lang="en-US" sz="18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662AFCF7-58DD-37D5-EBF2-FAFD53FA0661}"/>
              </a:ext>
            </a:extLst>
          </p:cNvPr>
          <p:cNvSpPr/>
          <p:nvPr/>
        </p:nvSpPr>
        <p:spPr>
          <a:xfrm>
            <a:off x="5481836" y="5342161"/>
            <a:ext cx="2048193" cy="1228915"/>
          </a:xfrm>
          <a:custGeom>
            <a:avLst/>
            <a:gdLst>
              <a:gd name="connsiteX0" fmla="*/ 0 w 2048193"/>
              <a:gd name="connsiteY0" fmla="*/ 122892 h 1228915"/>
              <a:gd name="connsiteX1" fmla="*/ 122892 w 2048193"/>
              <a:gd name="connsiteY1" fmla="*/ 0 h 1228915"/>
              <a:gd name="connsiteX2" fmla="*/ 1925302 w 2048193"/>
              <a:gd name="connsiteY2" fmla="*/ 0 h 1228915"/>
              <a:gd name="connsiteX3" fmla="*/ 2048194 w 2048193"/>
              <a:gd name="connsiteY3" fmla="*/ 122892 h 1228915"/>
              <a:gd name="connsiteX4" fmla="*/ 2048193 w 2048193"/>
              <a:gd name="connsiteY4" fmla="*/ 1106024 h 1228915"/>
              <a:gd name="connsiteX5" fmla="*/ 1925301 w 2048193"/>
              <a:gd name="connsiteY5" fmla="*/ 1228916 h 1228915"/>
              <a:gd name="connsiteX6" fmla="*/ 122892 w 2048193"/>
              <a:gd name="connsiteY6" fmla="*/ 1228915 h 1228915"/>
              <a:gd name="connsiteX7" fmla="*/ 0 w 2048193"/>
              <a:gd name="connsiteY7" fmla="*/ 1106023 h 1228915"/>
              <a:gd name="connsiteX8" fmla="*/ 0 w 2048193"/>
              <a:gd name="connsiteY8" fmla="*/ 122892 h 12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193" h="1228915">
                <a:moveTo>
                  <a:pt x="0" y="122892"/>
                </a:moveTo>
                <a:cubicBezTo>
                  <a:pt x="0" y="55021"/>
                  <a:pt x="55021" y="0"/>
                  <a:pt x="122892" y="0"/>
                </a:cubicBezTo>
                <a:lnTo>
                  <a:pt x="1925302" y="0"/>
                </a:lnTo>
                <a:cubicBezTo>
                  <a:pt x="1993173" y="0"/>
                  <a:pt x="2048194" y="55021"/>
                  <a:pt x="2048194" y="122892"/>
                </a:cubicBezTo>
                <a:cubicBezTo>
                  <a:pt x="2048194" y="450603"/>
                  <a:pt x="2048193" y="778313"/>
                  <a:pt x="2048193" y="1106024"/>
                </a:cubicBezTo>
                <a:cubicBezTo>
                  <a:pt x="2048193" y="1173895"/>
                  <a:pt x="1993172" y="1228916"/>
                  <a:pt x="1925301" y="1228916"/>
                </a:cubicBezTo>
                <a:lnTo>
                  <a:pt x="122892" y="1228915"/>
                </a:lnTo>
                <a:cubicBezTo>
                  <a:pt x="55021" y="1228915"/>
                  <a:pt x="0" y="1173894"/>
                  <a:pt x="0" y="1106023"/>
                </a:cubicBezTo>
                <a:lnTo>
                  <a:pt x="0" y="1228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624" tIns="123624" rIns="123624" bIns="123624" numCol="1" spcCol="1270" anchor="t" anchorCtr="0">
            <a:noAutofit/>
          </a:bodyPr>
          <a:lstStyle/>
          <a:p>
            <a:pPr defTabSz="1022350">
              <a:lnSpc>
                <a:spcPct val="90000"/>
              </a:lnSpc>
              <a:spcAft>
                <a:spcPct val="35000"/>
              </a:spcAft>
            </a:pPr>
            <a:r>
              <a:rPr lang="zh-CN" altLang="en-US" sz="2300" dirty="0"/>
              <a:t>图神经网络</a:t>
            </a:r>
            <a:endParaRPr lang="en-US" sz="2300" dirty="0"/>
          </a:p>
          <a:p>
            <a:pPr marL="171450" lvl="1" indent="-171450" defTabSz="8001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n-US" sz="1800" dirty="0"/>
              <a:t>GCN2017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66FB1-55AD-4DDF-112A-90C1396E513D}"/>
              </a:ext>
            </a:extLst>
          </p:cNvPr>
          <p:cNvSpPr txBox="1"/>
          <p:nvPr/>
        </p:nvSpPr>
        <p:spPr>
          <a:xfrm>
            <a:off x="8119472" y="4663791"/>
            <a:ext cx="2237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哥尼斯堡七桥问题</a:t>
            </a:r>
            <a:endParaRPr lang="en-US" sz="20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441B4AF-1589-2745-F996-65A335E49644}"/>
              </a:ext>
            </a:extLst>
          </p:cNvPr>
          <p:cNvSpPr txBox="1"/>
          <p:nvPr/>
        </p:nvSpPr>
        <p:spPr>
          <a:xfrm>
            <a:off x="8049265" y="4687853"/>
            <a:ext cx="2464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latin typeface="+mn-lt"/>
              </a:rPr>
              <a:t>Dijkstra</a:t>
            </a:r>
            <a:r>
              <a:rPr lang="zh-CN" altLang="en-US" sz="20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en-US" sz="2000" b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1FC52D-6731-6195-5525-5E1A7F2D7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938" y="2343029"/>
            <a:ext cx="2667290" cy="209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8758CE91-9C7A-449E-06F1-D7BC85B9D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081" y="2029442"/>
            <a:ext cx="2561084" cy="25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2ED6CF6E-24AA-4FBE-0ECA-530EBABC17D0}"/>
              </a:ext>
            </a:extLst>
          </p:cNvPr>
          <p:cNvSpPr txBox="1"/>
          <p:nvPr/>
        </p:nvSpPr>
        <p:spPr>
          <a:xfrm>
            <a:off x="8005963" y="4661564"/>
            <a:ext cx="2464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网络科学</a:t>
            </a:r>
            <a:endParaRPr lang="en-US" sz="2000" b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13ED53A1-64B9-2862-A174-88795FFD7915}"/>
              </a:ext>
            </a:extLst>
          </p:cNvPr>
          <p:cNvSpPr txBox="1"/>
          <p:nvPr/>
        </p:nvSpPr>
        <p:spPr>
          <a:xfrm>
            <a:off x="8057672" y="4663791"/>
            <a:ext cx="2464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图神经网络</a:t>
            </a:r>
            <a:endParaRPr lang="en-US" sz="2000" b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0D9B7C51-837B-FE7A-F769-9E50E1A305A1}"/>
              </a:ext>
            </a:extLst>
          </p:cNvPr>
          <p:cNvSpPr txBox="1"/>
          <p:nvPr/>
        </p:nvSpPr>
        <p:spPr>
          <a:xfrm>
            <a:off x="7954255" y="4667297"/>
            <a:ext cx="2464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图信号处理</a:t>
            </a:r>
            <a:endParaRPr lang="en-US" sz="2000" b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61AD1FF-BDB5-7710-E328-62CDD5539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938" y="2062894"/>
            <a:ext cx="2696512" cy="2515956"/>
          </a:xfrm>
          <a:prstGeom prst="rect">
            <a:avLst/>
          </a:prstGeom>
        </p:spPr>
      </p:pic>
      <p:pic>
        <p:nvPicPr>
          <p:cNvPr id="1032" name="Picture 8" descr="Introduction to Graph Neural Networks | by Nikita Sharma | Heartbeat">
            <a:extLst>
              <a:ext uri="{FF2B5EF4-FFF2-40B4-BE49-F238E27FC236}">
                <a16:creationId xmlns:a16="http://schemas.microsoft.com/office/drawing/2014/main" id="{7AF4B98B-7471-ED3B-818C-0AA4839CC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5"/>
          <a:stretch/>
        </p:blipFill>
        <p:spPr bwMode="auto">
          <a:xfrm>
            <a:off x="7865371" y="2318578"/>
            <a:ext cx="2605085" cy="21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4">
            <a:extLst>
              <a:ext uri="{FF2B5EF4-FFF2-40B4-BE49-F238E27FC236}">
                <a16:creationId xmlns:a16="http://schemas.microsoft.com/office/drawing/2014/main" id="{0F3AA91C-A06E-CA33-881D-4BE8577AD0C5}"/>
              </a:ext>
            </a:extLst>
          </p:cNvPr>
          <p:cNvSpPr txBox="1"/>
          <p:nvPr/>
        </p:nvSpPr>
        <p:spPr>
          <a:xfrm>
            <a:off x="8005964" y="4661564"/>
            <a:ext cx="2464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dirty="0" err="1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DeepWalk</a:t>
            </a:r>
            <a:r>
              <a:rPr lang="zh-CN" altLang="en-US" sz="20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en-US" sz="2000" b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F32284-D7CD-64B4-FAEC-A592B5097F35}"/>
              </a:ext>
            </a:extLst>
          </p:cNvPr>
          <p:cNvGrpSpPr/>
          <p:nvPr/>
        </p:nvGrpSpPr>
        <p:grpSpPr>
          <a:xfrm>
            <a:off x="8005963" y="1917799"/>
            <a:ext cx="2448272" cy="2578336"/>
            <a:chOff x="3100570" y="2571441"/>
            <a:chExt cx="2952328" cy="3187068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0FD9091-4C78-7388-53FD-81A68ACE8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0570" y="2571441"/>
              <a:ext cx="2952328" cy="1560713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B667F357-A4C2-AD6D-1496-4662799A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23929" y="4111326"/>
              <a:ext cx="2245646" cy="1647183"/>
            </a:xfrm>
            <a:prstGeom prst="rect">
              <a:avLst/>
            </a:prstGeom>
          </p:spPr>
        </p:pic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03F04990-26F5-BB23-DF26-A6E649F6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19" y="115888"/>
            <a:ext cx="9810819" cy="1128712"/>
          </a:xfrm>
        </p:spPr>
        <p:txBody>
          <a:bodyPr/>
          <a:lstStyle/>
          <a:p>
            <a:r>
              <a:rPr kumimoji="1" lang="zh-CN" altLang="en-US" dirty="0"/>
              <a:t>图机器学习发展历史</a:t>
            </a:r>
          </a:p>
        </p:txBody>
      </p:sp>
    </p:spTree>
    <p:extLst>
      <p:ext uri="{BB962C8B-B14F-4D97-AF65-F5344CB8AC3E}">
        <p14:creationId xmlns:p14="http://schemas.microsoft.com/office/powerpoint/2010/main" val="303643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" grpId="0"/>
      <p:bldP spid="19" grpId="0"/>
      <p:bldP spid="19" grpId="1"/>
      <p:bldP spid="27" grpId="0"/>
      <p:bldP spid="27" grpId="1"/>
      <p:bldP spid="30" grpId="0"/>
      <p:bldP spid="35" grpId="0"/>
      <p:bldP spid="35" grpId="1"/>
      <p:bldP spid="38" grpId="0"/>
      <p:bldP spid="3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E67C-BFDF-A313-9F48-2825C7FF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防御方策略</a:t>
            </a: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4F60BC-F651-EF5D-2A59-6BC6B3C49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6438"/>
            <a:ext cx="10972800" cy="532859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15F8A0AB-FA33-815A-E880-9FFDFE06D86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965" y="6498448"/>
            <a:ext cx="12192000" cy="28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Intruding with Words: </a:t>
            </a:r>
            <a:r>
              <a:rPr lang="en-US" sz="1240" b="0" kern="0" dirty="0">
                <a:solidFill>
                  <a:srgbClr val="2D2D2D"/>
                </a:solidFill>
                <a:cs typeface="Times New Roman" panose="02020603050405020304" pitchFamily="18" charset="0"/>
              </a:rPr>
              <a:t>Towards Understanding </a:t>
            </a:r>
            <a:r>
              <a:rPr lang="en-US" sz="1240" b="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Injection Attacks at the Text Level </a:t>
            </a:r>
            <a:r>
              <a:rPr lang="en-US" altLang="en-GB" sz="1235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[NeurIPS’24]</a:t>
            </a:r>
            <a:endParaRPr lang="en-US" altLang="zh-CN" sz="1235" b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20065-473B-798B-5495-7E1A687764E1}"/>
              </a:ext>
            </a:extLst>
          </p:cNvPr>
          <p:cNvSpPr txBox="1">
            <a:spLocks/>
          </p:cNvSpPr>
          <p:nvPr/>
        </p:nvSpPr>
        <p:spPr bwMode="auto">
          <a:xfrm>
            <a:off x="762000" y="1328838"/>
            <a:ext cx="10972800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800" b="0" kern="0" dirty="0">
                <a:latin typeface="Arial" panose="020B0604020202020204" pitchFamily="34" charset="0"/>
                <a:cs typeface="Arial" panose="020B0604020202020204" pitchFamily="34" charset="0"/>
              </a:rPr>
              <a:t>使用多种</a:t>
            </a:r>
            <a:r>
              <a:rPr kumimoji="1" lang="en-US" altLang="zh-CN" sz="2800" b="0" kern="0" dirty="0">
                <a:latin typeface="Arial" panose="020B0604020202020204" pitchFamily="34" charset="0"/>
                <a:cs typeface="Arial" panose="020B0604020202020204" pitchFamily="34" charset="0"/>
              </a:rPr>
              <a:t>Word-Embedding</a:t>
            </a:r>
            <a:r>
              <a:rPr kumimoji="1" lang="zh-CN" altLang="en-US" sz="2800" b="0" kern="0" dirty="0">
                <a:latin typeface="Arial" panose="020B0604020202020204" pitchFamily="34" charset="0"/>
                <a:cs typeface="Arial" panose="020B0604020202020204" pitchFamily="34" charset="0"/>
              </a:rPr>
              <a:t>技术结合，在实际中可防御</a:t>
            </a:r>
            <a:r>
              <a:rPr kumimoji="1" lang="en-US" altLang="zh-CN" sz="2800" b="0" kern="0" dirty="0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sz="2800" b="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2800" b="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sz="2800" b="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800" b="0" kern="0" dirty="0">
                <a:latin typeface="Arial" panose="020B0604020202020204" pitchFamily="34" charset="0"/>
                <a:cs typeface="Arial" panose="020B0604020202020204" pitchFamily="34" charset="0"/>
              </a:rPr>
              <a:t>LLM-based Predictor</a:t>
            </a:r>
            <a:r>
              <a:rPr kumimoji="1" lang="zh-CN" altLang="en-US" sz="2800" b="0" kern="0" dirty="0">
                <a:latin typeface="Arial" panose="020B0604020202020204" pitchFamily="34" charset="0"/>
                <a:cs typeface="Arial" panose="020B0604020202020204" pitchFamily="34" charset="0"/>
              </a:rPr>
              <a:t>是很强的防御</a:t>
            </a:r>
            <a:r>
              <a:rPr kumimoji="1" lang="en-US" altLang="zh-CN" sz="2800" b="0" kern="0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7A19D-6CF8-0480-72F0-904DE819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18795"/>
            <a:ext cx="7772400" cy="1737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907BB-A5E7-9437-7A24-6A1AEEBC2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642378"/>
            <a:ext cx="7772400" cy="177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61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左 20">
            <a:extLst>
              <a:ext uri="{FF2B5EF4-FFF2-40B4-BE49-F238E27FC236}">
                <a16:creationId xmlns:a16="http://schemas.microsoft.com/office/drawing/2014/main" id="{BFE9BE50-0944-A1BB-815C-50E60BCD9F4F}"/>
              </a:ext>
            </a:extLst>
          </p:cNvPr>
          <p:cNvSpPr/>
          <p:nvPr/>
        </p:nvSpPr>
        <p:spPr>
          <a:xfrm rot="16200000">
            <a:off x="5004814" y="3118194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2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C44C4-8521-F25A-E7C6-4340073F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图机器学习近期工作</a:t>
            </a:r>
            <a:endParaRPr kumimoji="1" lang="zh-CN" altLang="en-US" dirty="0"/>
          </a:p>
        </p:txBody>
      </p:sp>
      <p:sp>
        <p:nvSpPr>
          <p:cNvPr id="24" name="任意多边形: 形状 17">
            <a:extLst>
              <a:ext uri="{FF2B5EF4-FFF2-40B4-BE49-F238E27FC236}">
                <a16:creationId xmlns:a16="http://schemas.microsoft.com/office/drawing/2014/main" id="{D97EE0C4-EB1C-5EAB-02F9-6A11E2A9B291}"/>
              </a:ext>
            </a:extLst>
          </p:cNvPr>
          <p:cNvSpPr/>
          <p:nvPr/>
        </p:nvSpPr>
        <p:spPr>
          <a:xfrm>
            <a:off x="4913292" y="4380099"/>
            <a:ext cx="2117836" cy="2117836"/>
          </a:xfrm>
          <a:custGeom>
            <a:avLst/>
            <a:gdLst>
              <a:gd name="connsiteX0" fmla="*/ 0 w 2117836"/>
              <a:gd name="connsiteY0" fmla="*/ 1058918 h 2117836"/>
              <a:gd name="connsiteX1" fmla="*/ 1058918 w 2117836"/>
              <a:gd name="connsiteY1" fmla="*/ 0 h 2117836"/>
              <a:gd name="connsiteX2" fmla="*/ 2117836 w 2117836"/>
              <a:gd name="connsiteY2" fmla="*/ 1058918 h 2117836"/>
              <a:gd name="connsiteX3" fmla="*/ 1058918 w 2117836"/>
              <a:gd name="connsiteY3" fmla="*/ 2117836 h 2117836"/>
              <a:gd name="connsiteX4" fmla="*/ 0 w 2117836"/>
              <a:gd name="connsiteY4" fmla="*/ 1058918 h 211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836" h="2117836">
                <a:moveTo>
                  <a:pt x="0" y="1058918"/>
                </a:moveTo>
                <a:cubicBezTo>
                  <a:pt x="0" y="474094"/>
                  <a:pt x="474094" y="0"/>
                  <a:pt x="1058918" y="0"/>
                </a:cubicBezTo>
                <a:cubicBezTo>
                  <a:pt x="1643742" y="0"/>
                  <a:pt x="2117836" y="474094"/>
                  <a:pt x="2117836" y="1058918"/>
                </a:cubicBezTo>
                <a:cubicBezTo>
                  <a:pt x="2117836" y="1643742"/>
                  <a:pt x="1643742" y="2117836"/>
                  <a:pt x="1058918" y="2117836"/>
                </a:cubicBezTo>
                <a:cubicBezTo>
                  <a:pt x="474094" y="2117836"/>
                  <a:pt x="0" y="1643742"/>
                  <a:pt x="0" y="1058918"/>
                </a:cubicBezTo>
                <a:close/>
              </a:path>
            </a:pathLst>
          </a:custGeom>
          <a:solidFill>
            <a:srgbClr val="407FD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4280" tIns="334280" rIns="334280" bIns="33428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800" b="0" kern="1200" dirty="0">
                <a:latin typeface="SimHei" panose="02010609060101010101" pitchFamily="49" charset="-122"/>
                <a:ea typeface="SimHei" panose="02010609060101010101" pitchFamily="49" charset="-122"/>
              </a:rPr>
              <a:t>图机器学习</a:t>
            </a:r>
          </a:p>
        </p:txBody>
      </p:sp>
      <p:sp>
        <p:nvSpPr>
          <p:cNvPr id="25" name="箭头: 左 18">
            <a:extLst>
              <a:ext uri="{FF2B5EF4-FFF2-40B4-BE49-F238E27FC236}">
                <a16:creationId xmlns:a16="http://schemas.microsoft.com/office/drawing/2014/main" id="{B5F18CFC-5641-392D-A119-8C801F4B85F7}"/>
              </a:ext>
            </a:extLst>
          </p:cNvPr>
          <p:cNvSpPr/>
          <p:nvPr/>
        </p:nvSpPr>
        <p:spPr>
          <a:xfrm rot="10800000">
            <a:off x="2850770" y="5155978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: 形状 19">
            <a:extLst>
              <a:ext uri="{FF2B5EF4-FFF2-40B4-BE49-F238E27FC236}">
                <a16:creationId xmlns:a16="http://schemas.microsoft.com/office/drawing/2014/main" id="{CF7FC866-E482-35ED-40ED-79135B839BEF}"/>
              </a:ext>
            </a:extLst>
          </p:cNvPr>
          <p:cNvSpPr/>
          <p:nvPr/>
        </p:nvSpPr>
        <p:spPr>
          <a:xfrm>
            <a:off x="1271464" y="4657516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003399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图自监督学习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ICLR24 </a:t>
            </a:r>
            <a:r>
              <a:rPr lang="en-US" altLang="zh-CN" sz="1800" b="0" dirty="0">
                <a:solidFill>
                  <a:schemeClr val="bg1"/>
                </a:solidFill>
              </a:rPr>
              <a:t>(spotlight)</a:t>
            </a:r>
            <a:endParaRPr lang="zh-CN" altLang="en-US" sz="1800" b="0" dirty="0">
              <a:solidFill>
                <a:srgbClr val="FFFFFF"/>
              </a:solidFill>
            </a:endParaRPr>
          </a:p>
        </p:txBody>
      </p:sp>
      <p:sp>
        <p:nvSpPr>
          <p:cNvPr id="27" name="箭头: 左 20">
            <a:extLst>
              <a:ext uri="{FF2B5EF4-FFF2-40B4-BE49-F238E27FC236}">
                <a16:creationId xmlns:a16="http://schemas.microsoft.com/office/drawing/2014/main" id="{BA3E90A0-F405-9DFF-B2A1-34DA4D61253A}"/>
              </a:ext>
            </a:extLst>
          </p:cNvPr>
          <p:cNvSpPr/>
          <p:nvPr/>
        </p:nvSpPr>
        <p:spPr>
          <a:xfrm rot="12600000">
            <a:off x="3407482" y="3875571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2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8" name="任意多边形: 形状 21">
            <a:extLst>
              <a:ext uri="{FF2B5EF4-FFF2-40B4-BE49-F238E27FC236}">
                <a16:creationId xmlns:a16="http://schemas.microsoft.com/office/drawing/2014/main" id="{7CC7A600-2F8A-AC05-D75A-1EA64C2565C3}"/>
              </a:ext>
            </a:extLst>
          </p:cNvPr>
          <p:cNvSpPr/>
          <p:nvPr/>
        </p:nvSpPr>
        <p:spPr>
          <a:xfrm>
            <a:off x="1802641" y="2567807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1A52B2">
              <a:alpha val="2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CN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</a:t>
            </a:r>
            <a:r>
              <a:rPr lang="en-US" altLang="zh-CN" sz="2400" b="0" dirty="0">
                <a:solidFill>
                  <a:srgbClr val="FFFFFF"/>
                </a:solidFill>
              </a:rPr>
              <a:t>Transformers</a:t>
            </a: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1800" b="0" dirty="0">
                <a:solidFill>
                  <a:srgbClr val="FFFFFF"/>
                </a:solidFill>
              </a:rPr>
              <a:t>KDD24</a:t>
            </a:r>
            <a:endParaRPr lang="zh-CN" altLang="en-US" sz="2400" b="0" dirty="0">
              <a:solidFill>
                <a:schemeClr val="bg1"/>
              </a:solidFill>
            </a:endParaRPr>
          </a:p>
        </p:txBody>
      </p:sp>
      <p:sp>
        <p:nvSpPr>
          <p:cNvPr id="31" name="箭头: 左 24">
            <a:extLst>
              <a:ext uri="{FF2B5EF4-FFF2-40B4-BE49-F238E27FC236}">
                <a16:creationId xmlns:a16="http://schemas.microsoft.com/office/drawing/2014/main" id="{C7AAB2BC-7C10-8530-3DC0-F69858ABB304}"/>
              </a:ext>
            </a:extLst>
          </p:cNvPr>
          <p:cNvSpPr/>
          <p:nvPr/>
        </p:nvSpPr>
        <p:spPr>
          <a:xfrm rot="19800000">
            <a:off x="6569640" y="3875572"/>
            <a:ext cx="1925488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>
              <a:alpha val="3000"/>
            </a:srgbClr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2" name="任意多边形: 形状 25">
            <a:extLst>
              <a:ext uri="{FF2B5EF4-FFF2-40B4-BE49-F238E27FC236}">
                <a16:creationId xmlns:a16="http://schemas.microsoft.com/office/drawing/2014/main" id="{2840806D-0FB5-DF23-1BE5-E3036273264C}"/>
              </a:ext>
            </a:extLst>
          </p:cNvPr>
          <p:cNvSpPr/>
          <p:nvPr/>
        </p:nvSpPr>
        <p:spPr>
          <a:xfrm>
            <a:off x="7682099" y="2567807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4D8FE5">
              <a:alpha val="3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8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图大模型攻防</a:t>
            </a:r>
            <a:endParaRPr lang="en-US" altLang="zh-CN" sz="28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2000" b="0" dirty="0">
                <a:solidFill>
                  <a:srgbClr val="FFFFFF"/>
                </a:solidFill>
              </a:rPr>
              <a:t>NeurIPS24</a:t>
            </a: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endParaRPr lang="zh-CN" altLang="en-US" sz="1600" b="0" dirty="0">
              <a:solidFill>
                <a:schemeClr val="bg1"/>
              </a:solidFill>
            </a:endParaRPr>
          </a:p>
        </p:txBody>
      </p:sp>
      <p:sp>
        <p:nvSpPr>
          <p:cNvPr id="33" name="箭头: 左 26">
            <a:extLst>
              <a:ext uri="{FF2B5EF4-FFF2-40B4-BE49-F238E27FC236}">
                <a16:creationId xmlns:a16="http://schemas.microsoft.com/office/drawing/2014/main" id="{199B6F36-C5FD-B617-879E-EACE72AB88BD}"/>
              </a:ext>
            </a:extLst>
          </p:cNvPr>
          <p:cNvSpPr/>
          <p:nvPr/>
        </p:nvSpPr>
        <p:spPr>
          <a:xfrm>
            <a:off x="7106150" y="5156122"/>
            <a:ext cx="1936569" cy="60358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80CCFF"/>
          </a:solidFill>
        </p:spPr>
        <p:style>
          <a:lnRef idx="0">
            <a:schemeClr val="accent1">
              <a:shade val="90000"/>
              <a:hueOff val="0"/>
              <a:satOff val="7657"/>
              <a:lumOff val="6106"/>
              <a:alphaOff val="0"/>
            </a:schemeClr>
          </a:lnRef>
          <a:fillRef idx="1">
            <a:schemeClr val="accent1">
              <a:shade val="90000"/>
              <a:hueOff val="0"/>
              <a:satOff val="7657"/>
              <a:lumOff val="6106"/>
              <a:alphaOff val="0"/>
            </a:schemeClr>
          </a:fillRef>
          <a:effectRef idx="0">
            <a:schemeClr val="accent1">
              <a:shade val="90000"/>
              <a:hueOff val="0"/>
              <a:satOff val="7657"/>
              <a:lumOff val="61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4" name="任意多边形: 形状 27">
            <a:extLst>
              <a:ext uri="{FF2B5EF4-FFF2-40B4-BE49-F238E27FC236}">
                <a16:creationId xmlns:a16="http://schemas.microsoft.com/office/drawing/2014/main" id="{48B48846-0A2E-E28B-CBD2-5E2CEB07904B}"/>
              </a:ext>
            </a:extLst>
          </p:cNvPr>
          <p:cNvSpPr/>
          <p:nvPr/>
        </p:nvSpPr>
        <p:spPr>
          <a:xfrm>
            <a:off x="8117921" y="4653136"/>
            <a:ext cx="2465674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66ADF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51080"/>
              <a:lumOff val="25658"/>
              <a:alphaOff val="0"/>
            </a:schemeClr>
          </a:fillRef>
          <a:effectRef idx="0">
            <a:schemeClr val="accent1">
              <a:shade val="50000"/>
              <a:hueOff val="0"/>
              <a:satOff val="51080"/>
              <a:lumOff val="256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几何图机器学习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altLang="zh-CN" sz="1800" b="0">
                <a:solidFill>
                  <a:srgbClr val="FFFF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ICML24 </a:t>
            </a:r>
            <a:r>
              <a:rPr lang="en-US" altLang="zh-CN" sz="1800" b="0" dirty="0">
                <a:solidFill>
                  <a:srgbClr val="FFFF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(Oral)</a:t>
            </a:r>
            <a:endParaRPr lang="zh-CN" altLang="en-US" sz="1800" b="0" dirty="0">
              <a:solidFill>
                <a:srgbClr val="FFFFFF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21">
            <a:extLst>
              <a:ext uri="{FF2B5EF4-FFF2-40B4-BE49-F238E27FC236}">
                <a16:creationId xmlns:a16="http://schemas.microsoft.com/office/drawing/2014/main" id="{28F3E28D-9055-A4FC-A449-BBE05ABC8859}"/>
              </a:ext>
            </a:extLst>
          </p:cNvPr>
          <p:cNvSpPr/>
          <p:nvPr/>
        </p:nvSpPr>
        <p:spPr>
          <a:xfrm>
            <a:off x="4739210" y="1944191"/>
            <a:ext cx="2466000" cy="1609555"/>
          </a:xfrm>
          <a:custGeom>
            <a:avLst/>
            <a:gdLst>
              <a:gd name="connsiteX0" fmla="*/ 0 w 2011944"/>
              <a:gd name="connsiteY0" fmla="*/ 160956 h 1609555"/>
              <a:gd name="connsiteX1" fmla="*/ 160956 w 2011944"/>
              <a:gd name="connsiteY1" fmla="*/ 0 h 1609555"/>
              <a:gd name="connsiteX2" fmla="*/ 1850989 w 2011944"/>
              <a:gd name="connsiteY2" fmla="*/ 0 h 1609555"/>
              <a:gd name="connsiteX3" fmla="*/ 2011945 w 2011944"/>
              <a:gd name="connsiteY3" fmla="*/ 160956 h 1609555"/>
              <a:gd name="connsiteX4" fmla="*/ 2011944 w 2011944"/>
              <a:gd name="connsiteY4" fmla="*/ 1448600 h 1609555"/>
              <a:gd name="connsiteX5" fmla="*/ 1850988 w 2011944"/>
              <a:gd name="connsiteY5" fmla="*/ 1609556 h 1609555"/>
              <a:gd name="connsiteX6" fmla="*/ 160956 w 2011944"/>
              <a:gd name="connsiteY6" fmla="*/ 1609555 h 1609555"/>
              <a:gd name="connsiteX7" fmla="*/ 0 w 2011944"/>
              <a:gd name="connsiteY7" fmla="*/ 1448599 h 1609555"/>
              <a:gd name="connsiteX8" fmla="*/ 0 w 2011944"/>
              <a:gd name="connsiteY8" fmla="*/ 160956 h 16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944" h="1609555">
                <a:moveTo>
                  <a:pt x="0" y="160956"/>
                </a:moveTo>
                <a:cubicBezTo>
                  <a:pt x="0" y="72062"/>
                  <a:pt x="72062" y="0"/>
                  <a:pt x="160956" y="0"/>
                </a:cubicBezTo>
                <a:lnTo>
                  <a:pt x="1850989" y="0"/>
                </a:lnTo>
                <a:cubicBezTo>
                  <a:pt x="1939883" y="0"/>
                  <a:pt x="2011945" y="72062"/>
                  <a:pt x="2011945" y="160956"/>
                </a:cubicBezTo>
                <a:cubicBezTo>
                  <a:pt x="2011945" y="590171"/>
                  <a:pt x="2011944" y="1019385"/>
                  <a:pt x="2011944" y="1448600"/>
                </a:cubicBezTo>
                <a:cubicBezTo>
                  <a:pt x="2011944" y="1537494"/>
                  <a:pt x="1939882" y="1609556"/>
                  <a:pt x="1850988" y="1609556"/>
                </a:cubicBezTo>
                <a:lnTo>
                  <a:pt x="160956" y="1609555"/>
                </a:lnTo>
                <a:cubicBezTo>
                  <a:pt x="72062" y="1609555"/>
                  <a:pt x="0" y="1537493"/>
                  <a:pt x="0" y="1448599"/>
                </a:cubicBezTo>
                <a:lnTo>
                  <a:pt x="0" y="160956"/>
                </a:lnTo>
                <a:close/>
              </a:path>
            </a:pathLst>
          </a:custGeom>
          <a:solidFill>
            <a:srgbClr val="3370CC">
              <a:alpha val="2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25540"/>
              <a:lumOff val="12829"/>
              <a:alphaOff val="0"/>
            </a:schemeClr>
          </a:fillRef>
          <a:effectRef idx="0">
            <a:schemeClr val="accent1">
              <a:shade val="50000"/>
              <a:hueOff val="0"/>
              <a:satOff val="25540"/>
              <a:lumOff val="12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62" tIns="92862" rIns="92862" bIns="9286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b="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异构图学习</a:t>
            </a:r>
            <a:endParaRPr lang="en-US" altLang="zh-CN" sz="2400" b="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0"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CN" altLang="zh-CN" sz="1800" b="0" dirty="0">
                <a:solidFill>
                  <a:srgbClr val="FFFFFF"/>
                </a:solidFill>
              </a:rPr>
              <a:t>WWW24 </a:t>
            </a:r>
            <a:r>
              <a:rPr lang="en-US" altLang="zh-CN" sz="1800" b="0" dirty="0">
                <a:solidFill>
                  <a:schemeClr val="bg1"/>
                </a:solidFill>
              </a:rPr>
              <a:t>(oral)</a:t>
            </a:r>
            <a:endParaRPr lang="zh-CN" altLang="en-US" sz="1800" b="0" dirty="0">
              <a:solidFill>
                <a:schemeClr val="bg1"/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095F0F7-3B44-DAB3-7EC0-A636E5F2CB2B}"/>
              </a:ext>
            </a:extLst>
          </p:cNvPr>
          <p:cNvSpPr txBox="1">
            <a:spLocks/>
          </p:cNvSpPr>
          <p:nvPr/>
        </p:nvSpPr>
        <p:spPr bwMode="auto">
          <a:xfrm>
            <a:off x="1655932" y="1200675"/>
            <a:ext cx="9237916" cy="229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EquiPocket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E(3)-Equivariant Geometric Graph Neural Network for Ligand Binding Site Prediction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kern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(ICML 2024, </a:t>
            </a:r>
            <a:r>
              <a:rPr lang="en-US" sz="32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Oral</a:t>
            </a:r>
            <a:r>
              <a:rPr lang="en-US" sz="3200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2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099D75A4-256C-3407-66AF-86B67480A906}"/>
              </a:ext>
            </a:extLst>
          </p:cNvPr>
          <p:cNvSpPr txBox="1">
            <a:spLocks/>
          </p:cNvSpPr>
          <p:nvPr/>
        </p:nvSpPr>
        <p:spPr bwMode="auto">
          <a:xfrm>
            <a:off x="2336409" y="3262754"/>
            <a:ext cx="7519182" cy="107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 Zhang, </a:t>
            </a:r>
            <a:r>
              <a:rPr lang="en-GB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Zhewei</a:t>
            </a: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Wei, Ye Yuan, </a:t>
            </a:r>
            <a:r>
              <a:rPr lang="en-GB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Chongxuan</a:t>
            </a: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GB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Wenbing</a:t>
            </a: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  <a:endParaRPr lang="en-GB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8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7">
            <a:extLst>
              <a:ext uri="{FF2B5EF4-FFF2-40B4-BE49-F238E27FC236}">
                <a16:creationId xmlns:a16="http://schemas.microsoft.com/office/drawing/2014/main" id="{8DAC2A04-AA35-58C7-DEFD-61990269D4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r="5493" b="1295"/>
          <a:stretch>
            <a:fillRect/>
          </a:stretch>
        </p:blipFill>
        <p:spPr>
          <a:xfrm>
            <a:off x="7666819" y="3398222"/>
            <a:ext cx="3461945" cy="28978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2C44C4-8521-F25A-E7C6-4340073F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5E0B77-5D69-8CEF-1338-3D0628063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6813242" cy="5328592"/>
          </a:xfrm>
        </p:spPr>
        <p:txBody>
          <a:bodyPr/>
          <a:lstStyle/>
          <a:p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大多数生物和药理过程涉及配体(药物)，与目标蛋白质结构上特定结合位点（右图中的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  <a:sym typeface="+mn-ea"/>
              </a:rPr>
              <a:t>蓝色</a:t>
            </a:r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区域）之间的相互作用。预测这些结合位点在药物发现中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至关重要</a:t>
            </a:r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2000" dirty="0">
              <a:cs typeface="Times New Roman" panose="02020603050405020304" pitchFamily="18" charset="0"/>
              <a:sym typeface="+mn-ea"/>
            </a:endParaRPr>
          </a:p>
          <a:p>
            <a:endParaRPr lang="zh-CN" altLang="en-US" sz="2000" dirty="0"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传统方法：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速度慢、准确性不足且难以扩展</a:t>
            </a:r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。</a:t>
            </a:r>
          </a:p>
          <a:p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现有深度学习方法：</a:t>
            </a:r>
          </a:p>
          <a:p>
            <a:pPr marL="801289" lvl="1" indent="-342900"/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难以表征不规则的蛋白质结构；</a:t>
            </a:r>
          </a:p>
          <a:p>
            <a:pPr marL="801289" lvl="1" indent="-342900"/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对旋转敏感；</a:t>
            </a:r>
          </a:p>
          <a:p>
            <a:pPr marL="801289" lvl="1" indent="-342900"/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不足以表征蛋白质表面；</a:t>
            </a:r>
          </a:p>
          <a:p>
            <a:pPr marL="801289" lvl="1" indent="-342900"/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无法应对蛋白质尺寸变化。</a:t>
            </a:r>
            <a:endParaRPr lang="en-US" altLang="zh-CN" sz="2000" dirty="0">
              <a:cs typeface="Times New Roman" panose="02020603050405020304" pitchFamily="18" charset="0"/>
              <a:sym typeface="+mn-ea"/>
            </a:endParaRPr>
          </a:p>
          <a:p>
            <a:pPr marL="801289" lvl="1" indent="-342900"/>
            <a:endParaRPr lang="en-US" altLang="zh-CN" sz="2000" dirty="0">
              <a:cs typeface="Times New Roman" panose="02020603050405020304" pitchFamily="18" charset="0"/>
              <a:sym typeface="+mn-ea"/>
            </a:endParaRPr>
          </a:p>
          <a:p>
            <a:pPr marL="401239"/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为了解决这些问题，我们提出了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EquiPocket</a:t>
            </a:r>
            <a:r>
              <a:rPr lang="zh-CN" altLang="en-US" sz="2000" dirty="0">
                <a:cs typeface="Times New Roman" panose="02020603050405020304" pitchFamily="18" charset="0"/>
                <a:sym typeface="+mn-ea"/>
              </a:rPr>
              <a:t>，一种用于结合位点预测的E(3)等变图神经网络。</a:t>
            </a:r>
          </a:p>
          <a:p>
            <a:endParaRPr kumimoji="1" lang="zh-CN" altLang="en-US" sz="1600" dirty="0"/>
          </a:p>
        </p:txBody>
      </p:sp>
      <p:pic>
        <p:nvPicPr>
          <p:cNvPr id="8" name="图片 5" descr="temp">
            <a:extLst>
              <a:ext uri="{FF2B5EF4-FFF2-40B4-BE49-F238E27FC236}">
                <a16:creationId xmlns:a16="http://schemas.microsoft.com/office/drawing/2014/main" id="{EFE131E1-E216-2CBC-0217-927AC6A62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819" y="913881"/>
            <a:ext cx="3291331" cy="2952648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AD7AF628-90A4-8244-0877-50ACD73B7B36}"/>
              </a:ext>
            </a:extLst>
          </p:cNvPr>
          <p:cNvSpPr/>
          <p:nvPr/>
        </p:nvSpPr>
        <p:spPr>
          <a:xfrm>
            <a:off x="786833" y="6392289"/>
            <a:ext cx="11233248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 err="1">
                <a:cs typeface="Times New Roman" panose="02020603050405020304" pitchFamily="18" charset="0"/>
              </a:rPr>
              <a:t>EquiPocket</a:t>
            </a:r>
            <a:r>
              <a:rPr lang="en-US" altLang="zh-CN" sz="1400" b="0" dirty="0">
                <a:cs typeface="Times New Roman" panose="02020603050405020304" pitchFamily="18" charset="0"/>
              </a:rPr>
              <a:t>: an E(3)-Equivariant Geometric Graph Neural Network for Ligand Binding Site Prediction.</a:t>
            </a:r>
            <a:r>
              <a:rPr lang="zh-CN" altLang="en-US" sz="1400" b="0" dirty="0"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[ICML’2024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Oral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742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EquiPocket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框架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9814" y="4192523"/>
            <a:ext cx="11692186" cy="2605053"/>
          </a:xfrm>
        </p:spPr>
        <p:txBody>
          <a:bodyPr>
            <a:noAutofit/>
          </a:bodyPr>
          <a:lstStyle/>
          <a:p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将结合位点预测视为节点分类任务。</a:t>
            </a:r>
          </a:p>
          <a:p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  <a:sym typeface="+mn-ea"/>
              </a:rPr>
              <a:t>该模型基于</a:t>
            </a:r>
            <a:r>
              <a:rPr 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EGNN</a:t>
            </a:r>
            <a:r>
              <a:rPr lang="en-US" sz="200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  <a:sym typeface="+mn-ea"/>
              </a:rPr>
              <a:t>可以实现空间中的旋转和平移等变性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Local Geometric Modeling Module:</a:t>
            </a:r>
            <a:r>
              <a:rPr lang="en-US" altLang="zh-CN" sz="1600" b="1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提取蛋白质表面原子的局部几何信息。  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Global Structure Modeling Module: 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  <a:sym typeface="+mn-ea"/>
              </a:rPr>
              <a:t>处理蛋白质整体的物理化学信息。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Surface Message Passing Module: 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  <a:sym typeface="+mn-ea"/>
              </a:rPr>
              <a:t>构建表面图聚合蛋白质表面几何和物理化学特征。</a:t>
            </a:r>
          </a:p>
          <a:p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  <a:sym typeface="+mn-ea"/>
              </a:rPr>
              <a:t>使用蛋白质表面原子的最终特征信息来预测潜在的口袋区域。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82689" y="6433381"/>
            <a:ext cx="2837392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595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BE8222-9D24-4439-B089-51A36CE2D633}" type="slidenum">
              <a:rPr lang="zh-CN" altLang="en-US" smtClean="0"/>
              <a:pPr/>
              <a:t>43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-748" b="8413"/>
          <a:stretch>
            <a:fillRect/>
          </a:stretch>
        </p:blipFill>
        <p:spPr>
          <a:xfrm>
            <a:off x="5500513" y="1244600"/>
            <a:ext cx="5318710" cy="27896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77" y="1297811"/>
            <a:ext cx="2942524" cy="2453836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34B90F7F-583E-C0CC-C690-B04F8E828241}"/>
              </a:ext>
            </a:extLst>
          </p:cNvPr>
          <p:cNvSpPr/>
          <p:nvPr/>
        </p:nvSpPr>
        <p:spPr>
          <a:xfrm>
            <a:off x="786833" y="6392289"/>
            <a:ext cx="11233248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 err="1">
                <a:cs typeface="Times New Roman" panose="02020603050405020304" pitchFamily="18" charset="0"/>
              </a:rPr>
              <a:t>EquiPocket</a:t>
            </a:r>
            <a:r>
              <a:rPr lang="en-US" altLang="zh-CN" sz="1400" b="0" dirty="0">
                <a:cs typeface="Times New Roman" panose="02020603050405020304" pitchFamily="18" charset="0"/>
              </a:rPr>
              <a:t>: an E(3)-Equivariant Geometric Graph Neural Network for Ligand Binding Site Prediction.</a:t>
            </a:r>
            <a:r>
              <a:rPr lang="zh-CN" altLang="en-US" sz="1400" b="0" dirty="0"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[ICML’2024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Oral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实验结果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7" y="1263056"/>
            <a:ext cx="11014817" cy="5373081"/>
          </a:xfrm>
        </p:spPr>
        <p:txBody>
          <a:bodyPr>
            <a:normAutofit/>
          </a:bodyPr>
          <a:lstStyle/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EquiPocket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L:    仅包含local geometric modeling module. 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EquiPocket-G:   仅包含contain the global structure modeling module. 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EquiPocket-LG: 仅包含both the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local geometric and global structure modeling modules.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EquiPocket:           包含所有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，获得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表现</a:t>
            </a:r>
          </a:p>
          <a:p>
            <a:endParaRPr lang="zh-C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82689" y="6433381"/>
            <a:ext cx="2837392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595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BE8222-9D24-4439-B089-51A36CE2D633}" type="slidenum">
              <a:rPr lang="zh-CN" altLang="en-US" smtClean="0"/>
              <a:pPr/>
              <a:t>44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E9D10D-FC2C-6B90-AC06-C106A84D9654}"/>
              </a:ext>
            </a:extLst>
          </p:cNvPr>
          <p:cNvGrpSpPr/>
          <p:nvPr/>
        </p:nvGrpSpPr>
        <p:grpSpPr>
          <a:xfrm>
            <a:off x="1804106" y="1285691"/>
            <a:ext cx="8627426" cy="3455849"/>
            <a:chOff x="1885708" y="1171538"/>
            <a:chExt cx="7879776" cy="315636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t="9132" r="-205" b="7268"/>
            <a:stretch>
              <a:fillRect/>
            </a:stretch>
          </p:blipFill>
          <p:spPr>
            <a:xfrm>
              <a:off x="1885708" y="1171538"/>
              <a:ext cx="7879458" cy="315636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887299" y="3587996"/>
              <a:ext cx="7878185" cy="6881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8" dirty="0"/>
            </a:p>
          </p:txBody>
        </p:sp>
      </p:grpSp>
      <p:sp>
        <p:nvSpPr>
          <p:cNvPr id="7" name="矩形 4">
            <a:extLst>
              <a:ext uri="{FF2B5EF4-FFF2-40B4-BE49-F238E27FC236}">
                <a16:creationId xmlns:a16="http://schemas.microsoft.com/office/drawing/2014/main" id="{8A52360B-E696-73C4-DA54-892E7C4B515A}"/>
              </a:ext>
            </a:extLst>
          </p:cNvPr>
          <p:cNvSpPr/>
          <p:nvPr/>
        </p:nvSpPr>
        <p:spPr>
          <a:xfrm>
            <a:off x="786833" y="6392289"/>
            <a:ext cx="11233248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 err="1">
                <a:cs typeface="Times New Roman" panose="02020603050405020304" pitchFamily="18" charset="0"/>
              </a:rPr>
              <a:t>EquiPocket</a:t>
            </a:r>
            <a:r>
              <a:rPr lang="en-US" altLang="zh-CN" sz="1400" b="0" dirty="0">
                <a:cs typeface="Times New Roman" panose="02020603050405020304" pitchFamily="18" charset="0"/>
              </a:rPr>
              <a:t>: an E(3)-Equivariant Geometric Graph Neural Network for Ligand Binding Site Prediction.</a:t>
            </a:r>
            <a:r>
              <a:rPr lang="zh-CN" altLang="en-US" sz="1400" b="0" dirty="0"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[ICML’2024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Oral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实验结果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7" y="1263056"/>
            <a:ext cx="11014817" cy="5373081"/>
          </a:xfrm>
        </p:spPr>
        <p:txBody>
          <a:bodyPr>
            <a:normAutofit/>
          </a:bodyPr>
          <a:lstStyle/>
          <a:p>
            <a:endParaRPr lang="zh-CN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82689" y="6433381"/>
            <a:ext cx="2837392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595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BE8222-9D24-4439-B089-51A36CE2D633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10" name="图片 9" descr="EquiPocket_protein"/>
          <p:cNvPicPr>
            <a:picLocks noChangeAspect="1"/>
          </p:cNvPicPr>
          <p:nvPr/>
        </p:nvPicPr>
        <p:blipFill>
          <a:blip r:embed="rId3"/>
          <a:srcRect l="2820" t="4224" r="2820" b="4617"/>
          <a:stretch>
            <a:fillRect/>
          </a:stretch>
        </p:blipFill>
        <p:spPr>
          <a:xfrm>
            <a:off x="6602686" y="1820582"/>
            <a:ext cx="4604876" cy="29554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5169" y="5077575"/>
            <a:ext cx="11471911" cy="3113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     (a) </a:t>
            </a:r>
            <a:r>
              <a:rPr lang="zh-CN" altLang="en-US" sz="1600" b="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针对大小各异的蛋白质</a:t>
            </a:r>
            <a:r>
              <a:rPr lang="zh-CN" altLang="en-US" sz="1600" b="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  <a:sym typeface="+mn-ea"/>
              </a:rPr>
              <a:t>不同方法</a:t>
            </a:r>
            <a:r>
              <a:rPr lang="zh-CN" altLang="en-US" sz="1600" b="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表现</a:t>
            </a:r>
            <a:r>
              <a:rPr lang="en-US" altLang="zh-CN" sz="1600" b="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                              (b) </a:t>
            </a:r>
            <a:r>
              <a:rPr lang="zh-CN" altLang="en-US" sz="1600" b="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  <a:sym typeface="+mn-ea"/>
              </a:rPr>
              <a:t>样例研究</a:t>
            </a:r>
            <a:endParaRPr lang="en-US" altLang="zh-CN" sz="1600" b="0" dirty="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b="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22" y="2126095"/>
            <a:ext cx="5382195" cy="2660897"/>
          </a:xfrm>
          <a:prstGeom prst="rect">
            <a:avLst/>
          </a:prstGeom>
        </p:spPr>
      </p:pic>
      <p:sp>
        <p:nvSpPr>
          <p:cNvPr id="7" name="矩形 4">
            <a:extLst>
              <a:ext uri="{FF2B5EF4-FFF2-40B4-BE49-F238E27FC236}">
                <a16:creationId xmlns:a16="http://schemas.microsoft.com/office/drawing/2014/main" id="{8A52360B-E696-73C4-DA54-892E7C4B515A}"/>
              </a:ext>
            </a:extLst>
          </p:cNvPr>
          <p:cNvSpPr/>
          <p:nvPr/>
        </p:nvSpPr>
        <p:spPr>
          <a:xfrm>
            <a:off x="786833" y="6392289"/>
            <a:ext cx="11233248" cy="307777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algn="ctr"/>
            <a:r>
              <a:rPr lang="en-US" altLang="zh-CN" sz="1400" b="0" dirty="0" err="1">
                <a:cs typeface="Times New Roman" panose="02020603050405020304" pitchFamily="18" charset="0"/>
              </a:rPr>
              <a:t>EquiPocket</a:t>
            </a:r>
            <a:r>
              <a:rPr lang="en-US" altLang="zh-CN" sz="1400" b="0" dirty="0">
                <a:cs typeface="Times New Roman" panose="02020603050405020304" pitchFamily="18" charset="0"/>
              </a:rPr>
              <a:t>: an E(3)-Equivariant Geometric Graph Neural Network for Ligand Binding Site Prediction.</a:t>
            </a:r>
            <a:r>
              <a:rPr lang="zh-CN" altLang="en-US" sz="1400" b="0" dirty="0"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[ICML’2024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Oral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253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D691347-F352-D64D-7535-C18810B6F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37" y="1263056"/>
            <a:ext cx="11014817" cy="54790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800" dirty="0"/>
              <a:t>Done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zh-CN" altLang="en-US" sz="2400" dirty="0"/>
              <a:t>谱域图神经网络：在</a:t>
            </a:r>
            <a:r>
              <a:rPr lang="zh-CN" altLang="en-US" sz="2400" dirty="0">
                <a:solidFill>
                  <a:srgbClr val="FF0000"/>
                </a:solidFill>
              </a:rPr>
              <a:t>同构图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异构图</a:t>
            </a:r>
            <a:r>
              <a:rPr lang="zh-CN" altLang="en-US" sz="2400" dirty="0"/>
              <a:t>；</a:t>
            </a:r>
            <a:r>
              <a:rPr lang="zh-CN" altLang="en-US" sz="2400" dirty="0">
                <a:solidFill>
                  <a:srgbClr val="FF0000"/>
                </a:solidFill>
              </a:rPr>
              <a:t>自监督任务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全监督任务</a:t>
            </a:r>
            <a:r>
              <a:rPr lang="zh-CN" altLang="en-US" sz="2400" dirty="0"/>
              <a:t>；</a:t>
            </a:r>
            <a:r>
              <a:rPr lang="zh-CN" altLang="en-US" sz="2400" dirty="0">
                <a:solidFill>
                  <a:srgbClr val="FF0000"/>
                </a:solidFill>
              </a:rPr>
              <a:t>消息传播架构</a:t>
            </a:r>
            <a:r>
              <a:rPr lang="zh-CN" altLang="en-US" sz="2400" dirty="0"/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Transformer</a:t>
            </a:r>
            <a:r>
              <a:rPr lang="zh-CN" altLang="en-US" sz="2400" dirty="0">
                <a:solidFill>
                  <a:srgbClr val="FF0000"/>
                </a:solidFill>
              </a:rPr>
              <a:t>架构</a:t>
            </a:r>
            <a:r>
              <a:rPr lang="zh-CN" altLang="en-US" sz="2400" dirty="0"/>
              <a:t>上的应用与探索</a:t>
            </a:r>
            <a:endParaRPr lang="en-US" altLang="zh-CN" sz="2400" dirty="0"/>
          </a:p>
          <a:p>
            <a:r>
              <a:rPr lang="zh-CN" altLang="en-US" sz="2400" dirty="0"/>
              <a:t>大模型与图攻防：结合大模型，探索</a:t>
            </a:r>
            <a:r>
              <a:rPr lang="zh-CN" altLang="en-US" sz="2400" dirty="0">
                <a:solidFill>
                  <a:srgbClr val="FF0000"/>
                </a:solidFill>
              </a:rPr>
              <a:t>更贴近现实场景</a:t>
            </a:r>
            <a:r>
              <a:rPr lang="zh-CN" altLang="en-US" sz="2400" dirty="0"/>
              <a:t>的图攻击和防御算法</a:t>
            </a:r>
            <a:endParaRPr lang="en-US" altLang="zh-CN" sz="2400" dirty="0"/>
          </a:p>
          <a:p>
            <a:r>
              <a:rPr lang="zh-CN" altLang="en-US" sz="2400" dirty="0"/>
              <a:t>几何图机器学习：对</a:t>
            </a:r>
            <a:r>
              <a:rPr lang="zh-CN" altLang="en-US" sz="2400" dirty="0">
                <a:cs typeface="Times New Roman" panose="02020603050405020304" pitchFamily="18" charset="0"/>
                <a:sym typeface="+mn-ea"/>
              </a:rPr>
              <a:t>结合位点进行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高效准确预测</a:t>
            </a:r>
            <a:r>
              <a:rPr lang="zh-CN" altLang="en-US" sz="2400" dirty="0">
                <a:cs typeface="Times New Roman" panose="02020603050405020304" pitchFamily="18" charset="0"/>
                <a:sym typeface="+mn-ea"/>
              </a:rPr>
              <a:t>的，E(3)等变图神经网络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TODO:</a:t>
            </a:r>
          </a:p>
          <a:p>
            <a:r>
              <a:rPr lang="zh-CN" altLang="en-US" sz="2400" dirty="0"/>
              <a:t>谱域图神经网络：</a:t>
            </a:r>
            <a:r>
              <a:rPr lang="zh-CN" altLang="en-US" sz="2400" dirty="0">
                <a:solidFill>
                  <a:srgbClr val="4D8FE5"/>
                </a:solidFill>
              </a:rPr>
              <a:t>节点分类以外</a:t>
            </a:r>
            <a:r>
              <a:rPr lang="zh-CN" altLang="en-US" sz="2400" dirty="0"/>
              <a:t>任务中的应用尝试；</a:t>
            </a:r>
            <a:r>
              <a:rPr lang="en-US" altLang="zh-CN" sz="2400" dirty="0"/>
              <a:t>scale-up</a:t>
            </a:r>
            <a:r>
              <a:rPr lang="zh-CN" altLang="en-US" sz="2400" dirty="0"/>
              <a:t>至</a:t>
            </a:r>
            <a:r>
              <a:rPr lang="zh-CN" altLang="en-US" sz="2400" dirty="0">
                <a:solidFill>
                  <a:srgbClr val="4D8FE5"/>
                </a:solidFill>
              </a:rPr>
              <a:t>更大参数量模型</a:t>
            </a:r>
            <a:r>
              <a:rPr lang="zh-CN" altLang="en-US" sz="2400" dirty="0"/>
              <a:t>的潜力探索；</a:t>
            </a:r>
            <a:endParaRPr lang="en-US" altLang="zh-CN" sz="2400" dirty="0"/>
          </a:p>
          <a:p>
            <a:r>
              <a:rPr lang="zh-CN" altLang="en-US" sz="2400" dirty="0"/>
              <a:t>大模型与图攻防：结合大模型对图攻防算法进行</a:t>
            </a:r>
            <a:r>
              <a:rPr lang="zh-CN" altLang="en-US" sz="2400" dirty="0">
                <a:solidFill>
                  <a:srgbClr val="407FD8"/>
                </a:solidFill>
              </a:rPr>
              <a:t>公平比较</a:t>
            </a:r>
            <a:r>
              <a:rPr lang="zh-CN" altLang="en-US" sz="2400" dirty="0"/>
              <a:t>；</a:t>
            </a:r>
            <a:r>
              <a:rPr lang="zh-CN" altLang="en-US" sz="2400" dirty="0">
                <a:solidFill>
                  <a:srgbClr val="4D8FE5"/>
                </a:solidFill>
              </a:rPr>
              <a:t>真实场景下</a:t>
            </a:r>
            <a:r>
              <a:rPr lang="zh-CN" altLang="en-US" sz="2400" dirty="0"/>
              <a:t>图攻防算法能力的进一步提升；</a:t>
            </a:r>
            <a:endParaRPr lang="en-US" altLang="zh-CN" sz="2400" dirty="0"/>
          </a:p>
          <a:p>
            <a:r>
              <a:rPr lang="zh-CN" altLang="en-US" sz="2400" dirty="0"/>
              <a:t>几何图机器学习：考虑口袋</a:t>
            </a:r>
            <a:r>
              <a:rPr lang="zh-CN" altLang="en-US" sz="2400" dirty="0">
                <a:solidFill>
                  <a:srgbClr val="4D8FE5"/>
                </a:solidFill>
              </a:rPr>
              <a:t>结构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4D8FE5"/>
                </a:solidFill>
              </a:rPr>
              <a:t>亲和力</a:t>
            </a:r>
            <a:r>
              <a:rPr lang="zh-CN" altLang="en-US" sz="2400" dirty="0"/>
              <a:t>、以及口袋</a:t>
            </a:r>
            <a:r>
              <a:rPr lang="zh-CN" altLang="en-US" sz="2400" dirty="0">
                <a:solidFill>
                  <a:srgbClr val="4D8FE5"/>
                </a:solidFill>
              </a:rPr>
              <a:t>柔性变化</a:t>
            </a:r>
            <a:r>
              <a:rPr lang="zh-CN" altLang="en-US" sz="2400" dirty="0"/>
              <a:t>；考虑相互作用中</a:t>
            </a:r>
            <a:r>
              <a:rPr lang="zh-CN" altLang="en-US" sz="2400" dirty="0">
                <a:solidFill>
                  <a:srgbClr val="407FD8"/>
                </a:solidFill>
              </a:rPr>
              <a:t>不同尺度分子</a:t>
            </a:r>
            <a:r>
              <a:rPr lang="zh-CN" altLang="en-US" sz="2400" dirty="0"/>
              <a:t>的交互，</a:t>
            </a:r>
            <a:r>
              <a:rPr lang="zh-CN" altLang="en-US" sz="2400" dirty="0">
                <a:solidFill>
                  <a:srgbClr val="407FD8"/>
                </a:solidFill>
              </a:rPr>
              <a:t>尺度的融合</a:t>
            </a:r>
            <a:r>
              <a:rPr lang="zh-CN" altLang="en-US" sz="2400" dirty="0"/>
              <a:t>以及</a:t>
            </a:r>
            <a:r>
              <a:rPr lang="zh-CN" altLang="en-US" sz="2400" dirty="0">
                <a:solidFill>
                  <a:srgbClr val="407FD8"/>
                </a:solidFill>
              </a:rPr>
              <a:t>局部结构变化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407FD8"/>
                </a:solidFill>
              </a:rPr>
              <a:t>长程依赖</a:t>
            </a:r>
            <a:r>
              <a:rPr lang="zh-CN" altLang="en-US" sz="2400" dirty="0"/>
              <a:t>的统一</a:t>
            </a:r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C44C4-8521-F25A-E7C6-4340073F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129314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740C5-618B-4F4F-9899-959F21328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63" y="66429"/>
            <a:ext cx="9810819" cy="1128712"/>
          </a:xfrm>
        </p:spPr>
        <p:txBody>
          <a:bodyPr/>
          <a:lstStyle/>
          <a:p>
            <a:r>
              <a:rPr lang="zh-CN" altLang="en-US" dirty="0"/>
              <a:t>团队成员和合作者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325B0-A4C2-7B45-825A-0643314A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340768"/>
            <a:ext cx="10972800" cy="5328592"/>
          </a:xfrm>
        </p:spPr>
        <p:txBody>
          <a:bodyPr/>
          <a:lstStyle/>
          <a:p>
            <a:r>
              <a:rPr lang="zh-CN" altLang="en-US" sz="2800" dirty="0"/>
              <a:t>团队成员</a:t>
            </a:r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GB" altLang="zh-CN" sz="2800" dirty="0">
              <a:solidFill>
                <a:srgbClr val="0070C0"/>
              </a:solidFill>
            </a:endParaRPr>
          </a:p>
          <a:p>
            <a:endParaRPr lang="en-GB" altLang="zh-CN" dirty="0"/>
          </a:p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E152DB-9E8C-624E-95EC-1BD9B5C783C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9358" y="1186581"/>
            <a:ext cx="910799" cy="91079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2EA7D6-A959-5443-BC25-17C0F072A3D6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8" b="-4464"/>
          <a:stretch/>
        </p:blipFill>
        <p:spPr>
          <a:xfrm>
            <a:off x="2047295" y="2506717"/>
            <a:ext cx="910799" cy="910799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82B284-2939-164E-B908-79B34FC48576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0" t="13628" r="32818" b="13628"/>
          <a:stretch/>
        </p:blipFill>
        <p:spPr>
          <a:xfrm>
            <a:off x="5228402" y="1186581"/>
            <a:ext cx="910799" cy="91079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743BB4-DE9F-744E-801B-D94D86089D37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19333" r="17899" b="37688"/>
          <a:stretch/>
        </p:blipFill>
        <p:spPr>
          <a:xfrm>
            <a:off x="6523880" y="1186581"/>
            <a:ext cx="910799" cy="910799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0C7897-CBBE-AE41-B7F9-C95431AD3C11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r="6069"/>
          <a:stretch/>
        </p:blipFill>
        <p:spPr>
          <a:xfrm>
            <a:off x="3929323" y="1175780"/>
            <a:ext cx="914400" cy="921600"/>
          </a:xfrm>
          <a:prstGeom prst="rect">
            <a:avLst/>
          </a:prstGeom>
        </p:spPr>
      </p:pic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A85F4FB5-AEE0-4F40-82EB-6AB23DED92C2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27356"/>
          <a:stretch/>
        </p:blipFill>
        <p:spPr bwMode="auto">
          <a:xfrm>
            <a:off x="500054" y="3262225"/>
            <a:ext cx="910799" cy="91079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665981-1F6B-964F-AD2E-BB83026D82B2}"/>
              </a:ext>
            </a:extLst>
          </p:cNvPr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8" b="8500"/>
          <a:stretch/>
        </p:blipFill>
        <p:spPr>
          <a:xfrm>
            <a:off x="9114836" y="1186581"/>
            <a:ext cx="910799" cy="910799"/>
          </a:xfrm>
          <a:prstGeom prst="ellipse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92AF06-072D-F24D-B669-AD307DB1B876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2" b="1579"/>
          <a:stretch/>
        </p:blipFill>
        <p:spPr>
          <a:xfrm>
            <a:off x="10410314" y="1186581"/>
            <a:ext cx="910799" cy="910799"/>
          </a:xfrm>
          <a:prstGeom prst="ellipse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DA762D-770F-7149-9AC5-50D804E4A52B}"/>
              </a:ext>
            </a:extLst>
          </p:cNvPr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5994" b="21449"/>
          <a:stretch/>
        </p:blipFill>
        <p:spPr>
          <a:xfrm>
            <a:off x="4635019" y="2497534"/>
            <a:ext cx="910799" cy="910799"/>
          </a:xfrm>
          <a:prstGeom prst="ellipse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192859-97EF-6244-AE73-A452FC0DF86B}"/>
              </a:ext>
            </a:extLst>
          </p:cNvPr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4" b="14429"/>
          <a:stretch/>
        </p:blipFill>
        <p:spPr>
          <a:xfrm>
            <a:off x="3341157" y="2497534"/>
            <a:ext cx="910799" cy="910799"/>
          </a:xfrm>
          <a:prstGeom prst="ellipse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8CE60C-C5CE-7D40-8815-C67A063EE501}"/>
              </a:ext>
            </a:extLst>
          </p:cNvPr>
          <p:cNvSpPr txBox="1"/>
          <p:nvPr/>
        </p:nvSpPr>
        <p:spPr>
          <a:xfrm>
            <a:off x="1586568" y="3459259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 err="1">
                <a:latin typeface="+mn-lt"/>
              </a:rPr>
              <a:t>Gengmo</a:t>
            </a:r>
            <a:r>
              <a:rPr lang="en-GB" altLang="zh-CN" sz="1400" dirty="0">
                <a:latin typeface="+mn-lt"/>
              </a:rPr>
              <a:t> Zhou</a:t>
            </a:r>
            <a:endParaRPr lang="en-GB" sz="1400" dirty="0">
              <a:latin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932382-1E7F-1846-BE23-7B182E47BCEB}"/>
              </a:ext>
            </a:extLst>
          </p:cNvPr>
          <p:cNvSpPr txBox="1"/>
          <p:nvPr/>
        </p:nvSpPr>
        <p:spPr>
          <a:xfrm>
            <a:off x="7361854" y="209986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 err="1">
                <a:latin typeface="+mn-lt"/>
              </a:rPr>
              <a:t>Jiajun</a:t>
            </a:r>
            <a:r>
              <a:rPr lang="en-GB" altLang="zh-CN" sz="1400" dirty="0">
                <a:latin typeface="+mn-lt"/>
              </a:rPr>
              <a:t> Li</a:t>
            </a:r>
            <a:endParaRPr lang="en-GB" sz="1400" dirty="0">
              <a:latin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F5B120-7031-EB49-AF7B-C1D3443FCFC5}"/>
              </a:ext>
            </a:extLst>
          </p:cNvPr>
          <p:cNvSpPr txBox="1"/>
          <p:nvPr/>
        </p:nvSpPr>
        <p:spPr>
          <a:xfrm>
            <a:off x="9950434" y="209986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 err="1">
                <a:latin typeface="+mn-lt"/>
              </a:rPr>
              <a:t>Fangrui</a:t>
            </a:r>
            <a:r>
              <a:rPr lang="en-GB" altLang="zh-CN" sz="1400" dirty="0">
                <a:latin typeface="+mn-lt"/>
              </a:rPr>
              <a:t> </a:t>
            </a:r>
            <a:r>
              <a:rPr lang="en-GB" altLang="zh-CN" sz="1400" dirty="0" err="1">
                <a:latin typeface="+mn-lt"/>
              </a:rPr>
              <a:t>Lv</a:t>
            </a:r>
            <a:endParaRPr lang="en-GB" sz="1400" dirty="0">
              <a:latin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69002B-347E-4042-BBEC-EE563FDA3784}"/>
              </a:ext>
            </a:extLst>
          </p:cNvPr>
          <p:cNvSpPr txBox="1"/>
          <p:nvPr/>
        </p:nvSpPr>
        <p:spPr>
          <a:xfrm>
            <a:off x="3478981" y="209986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 err="1">
                <a:latin typeface="+mn-lt"/>
              </a:rPr>
              <a:t>Hanzhi</a:t>
            </a:r>
            <a:r>
              <a:rPr lang="en-GB" altLang="zh-CN" sz="1400" dirty="0">
                <a:latin typeface="+mn-lt"/>
              </a:rPr>
              <a:t> Wang</a:t>
            </a:r>
            <a:endParaRPr lang="en-GB" sz="1400" dirty="0">
              <a:latin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B50AAC-C3D8-DB4F-B856-34DEAA58C19D}"/>
              </a:ext>
            </a:extLst>
          </p:cNvPr>
          <p:cNvSpPr txBox="1"/>
          <p:nvPr/>
        </p:nvSpPr>
        <p:spPr>
          <a:xfrm>
            <a:off x="4773272" y="209986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 err="1">
                <a:latin typeface="+mn-lt"/>
              </a:rPr>
              <a:t>Yanping</a:t>
            </a:r>
            <a:r>
              <a:rPr lang="en-GB" altLang="zh-CN" sz="1400" dirty="0">
                <a:latin typeface="+mn-lt"/>
              </a:rPr>
              <a:t> Zheng</a:t>
            </a:r>
            <a:endParaRPr lang="en-GB" sz="1400" dirty="0">
              <a:latin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733A18-10AD-4043-AFDA-D4BDABD49D34}"/>
              </a:ext>
            </a:extLst>
          </p:cNvPr>
          <p:cNvSpPr txBox="1"/>
          <p:nvPr/>
        </p:nvSpPr>
        <p:spPr>
          <a:xfrm>
            <a:off x="6067563" y="209986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 err="1">
                <a:latin typeface="+mn-lt"/>
              </a:rPr>
              <a:t>Mingguo</a:t>
            </a:r>
            <a:r>
              <a:rPr lang="en-GB" altLang="zh-CN" sz="1400" dirty="0">
                <a:latin typeface="+mn-lt"/>
              </a:rPr>
              <a:t> He</a:t>
            </a:r>
            <a:endParaRPr lang="en-GB" sz="1400" dirty="0">
              <a:latin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FADD97-1AA0-2748-B91C-B25AF76DEB8D}"/>
              </a:ext>
            </a:extLst>
          </p:cNvPr>
          <p:cNvSpPr txBox="1"/>
          <p:nvPr/>
        </p:nvSpPr>
        <p:spPr>
          <a:xfrm>
            <a:off x="51000" y="4214951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 err="1">
                <a:latin typeface="+mn-lt"/>
              </a:rPr>
              <a:t>Zhewei</a:t>
            </a:r>
            <a:r>
              <a:rPr lang="en-GB" altLang="zh-CN" sz="1400" dirty="0">
                <a:latin typeface="+mn-lt"/>
              </a:rPr>
              <a:t> Wei</a:t>
            </a:r>
            <a:endParaRPr lang="en-GB" sz="1400" dirty="0">
              <a:latin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90A9520-9197-1742-A128-F460645F25B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4" t="39753" r="21310"/>
          <a:stretch/>
        </p:blipFill>
        <p:spPr>
          <a:xfrm>
            <a:off x="7230193" y="2506533"/>
            <a:ext cx="909671" cy="901800"/>
          </a:xfrm>
          <a:prstGeom prst="ellipse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C552488-8A8A-5941-8E6B-9CCE42BDD2D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" t="5223" b="31373"/>
          <a:stretch/>
        </p:blipFill>
        <p:spPr>
          <a:xfrm>
            <a:off x="9827444" y="2519882"/>
            <a:ext cx="909671" cy="910316"/>
          </a:xfrm>
          <a:prstGeom prst="ellipse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B943B9A-40A6-2144-BAAA-B7C87526350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2" b="6306"/>
          <a:stretch/>
        </p:blipFill>
        <p:spPr>
          <a:xfrm>
            <a:off x="8522927" y="2522998"/>
            <a:ext cx="921457" cy="901800"/>
          </a:xfrm>
          <a:prstGeom prst="ellipse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77D4B39-4BFA-9D41-8EB1-8FC8F58E232A}"/>
              </a:ext>
            </a:extLst>
          </p:cNvPr>
          <p:cNvSpPr txBox="1"/>
          <p:nvPr/>
        </p:nvSpPr>
        <p:spPr>
          <a:xfrm>
            <a:off x="6783708" y="3459259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+mn-lt"/>
              </a:rPr>
              <a:t>Ruoqi</a:t>
            </a:r>
            <a:r>
              <a:rPr lang="en-US" altLang="zh-CN" sz="1400" dirty="0">
                <a:latin typeface="+mn-lt"/>
              </a:rPr>
              <a:t> Zhang</a:t>
            </a:r>
            <a:endParaRPr lang="en-GB" sz="1400" dirty="0">
              <a:latin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F3E219A-5472-AE45-A0E4-D53D9BECE9F8}"/>
              </a:ext>
            </a:extLst>
          </p:cNvPr>
          <p:cNvSpPr txBox="1"/>
          <p:nvPr/>
        </p:nvSpPr>
        <p:spPr>
          <a:xfrm>
            <a:off x="4185138" y="3459259"/>
            <a:ext cx="180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latin typeface="+mn-lt"/>
                <a:cs typeface="Times New Roman" panose="02020603050405020304" pitchFamily="18" charset="0"/>
              </a:rPr>
              <a:t>Jinjia</a:t>
            </a:r>
            <a:r>
              <a:rPr lang="en-US" altLang="zh-CN" sz="1400" dirty="0">
                <a:latin typeface="+mn-lt"/>
                <a:cs typeface="Times New Roman" panose="02020603050405020304" pitchFamily="18" charset="0"/>
              </a:rPr>
              <a:t> Feng</a:t>
            </a:r>
            <a:r>
              <a:rPr lang="en-GB" sz="1400" dirty="0">
                <a:latin typeface="+mn-lt"/>
                <a:cs typeface="Times New Roman" panose="02020603050405020304" pitchFamily="18" charset="0"/>
              </a:rPr>
              <a:t> </a:t>
            </a:r>
            <a:endParaRPr lang="en-GB" sz="1400" dirty="0">
              <a:latin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80E1AC-3692-1E4B-8E50-7023EC7A81C7}"/>
              </a:ext>
            </a:extLst>
          </p:cNvPr>
          <p:cNvSpPr txBox="1"/>
          <p:nvPr/>
        </p:nvSpPr>
        <p:spPr>
          <a:xfrm>
            <a:off x="2885853" y="3459259"/>
            <a:ext cx="180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latin typeface="+mn-lt"/>
                <a:cs typeface="Times New Roman" panose="02020603050405020304" pitchFamily="18" charset="0"/>
              </a:rPr>
              <a:t>Yuhe</a:t>
            </a:r>
            <a:r>
              <a:rPr lang="en-US" altLang="zh-CN" sz="1400" dirty="0">
                <a:latin typeface="+mn-lt"/>
                <a:cs typeface="Times New Roman" panose="02020603050405020304" pitchFamily="18" charset="0"/>
              </a:rPr>
              <a:t> Guo</a:t>
            </a:r>
            <a:r>
              <a:rPr lang="en-GB" sz="1400" dirty="0">
                <a:latin typeface="+mn-lt"/>
                <a:cs typeface="Times New Roman" panose="02020603050405020304" pitchFamily="18" charset="0"/>
              </a:rPr>
              <a:t> </a:t>
            </a:r>
            <a:endParaRPr lang="en-GB" sz="1400" dirty="0">
              <a:latin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63CA81B-34E9-2E4B-8766-1E2119BB937F}"/>
              </a:ext>
            </a:extLst>
          </p:cNvPr>
          <p:cNvSpPr txBox="1"/>
          <p:nvPr/>
        </p:nvSpPr>
        <p:spPr>
          <a:xfrm>
            <a:off x="8082993" y="3459259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lt"/>
              </a:rPr>
              <a:t>Xu Liu</a:t>
            </a:r>
            <a:endParaRPr lang="en-GB" sz="1400" dirty="0">
              <a:latin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115EFE9-3C4C-7042-B60C-65E1B4EA8F8B}"/>
              </a:ext>
            </a:extLst>
          </p:cNvPr>
          <p:cNvSpPr txBox="1"/>
          <p:nvPr/>
        </p:nvSpPr>
        <p:spPr>
          <a:xfrm>
            <a:off x="9382278" y="3459259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+mn-lt"/>
              </a:rPr>
              <a:t>Mingji</a:t>
            </a:r>
            <a:r>
              <a:rPr lang="en-US" altLang="zh-CN" sz="1400" dirty="0">
                <a:latin typeface="+mn-lt"/>
              </a:rPr>
              <a:t> Yang</a:t>
            </a:r>
            <a:endParaRPr lang="en-GB" sz="1400" dirty="0">
              <a:latin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CE75A03-C47C-094E-AE89-4D16143493A4}"/>
              </a:ext>
            </a:extLst>
          </p:cNvPr>
          <p:cNvSpPr txBox="1"/>
          <p:nvPr/>
        </p:nvSpPr>
        <p:spPr>
          <a:xfrm>
            <a:off x="8656145" y="209986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 err="1">
                <a:latin typeface="+mn-lt"/>
              </a:rPr>
              <a:t>Tianjing</a:t>
            </a:r>
            <a:r>
              <a:rPr lang="en-GB" altLang="zh-CN" sz="1400" dirty="0">
                <a:latin typeface="+mn-lt"/>
              </a:rPr>
              <a:t> Zeng</a:t>
            </a:r>
            <a:endParaRPr lang="en-GB" sz="1400" dirty="0">
              <a:latin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D397076-BECD-E8C8-DA8F-0236D9758B4A}"/>
              </a:ext>
            </a:extLst>
          </p:cNvPr>
          <p:cNvSpPr txBox="1"/>
          <p:nvPr/>
        </p:nvSpPr>
        <p:spPr>
          <a:xfrm>
            <a:off x="5484423" y="3459259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>
                <a:latin typeface="+mn-lt"/>
              </a:rPr>
              <a:t>Yang Zhang</a:t>
            </a:r>
            <a:endParaRPr lang="en-GB" sz="1400" dirty="0">
              <a:latin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3209FB0-E4DA-FE6C-F831-227B817FB2CA}"/>
              </a:ext>
            </a:extLst>
          </p:cNvPr>
          <p:cNvSpPr txBox="1"/>
          <p:nvPr/>
        </p:nvSpPr>
        <p:spPr>
          <a:xfrm>
            <a:off x="7457310" y="498809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latin typeface="+mn-lt"/>
              </a:rPr>
              <a:t>Jingyu</a:t>
            </a:r>
            <a:r>
              <a:rPr lang="en-GB" sz="1400" dirty="0">
                <a:latin typeface="+mn-lt"/>
              </a:rPr>
              <a:t> Chen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6E109DD-B13A-1DE0-1517-CAE4EFAE8B52}"/>
              </a:ext>
            </a:extLst>
          </p:cNvPr>
          <p:cNvSpPr txBox="1"/>
          <p:nvPr/>
        </p:nvSpPr>
        <p:spPr>
          <a:xfrm>
            <a:off x="8753908" y="498809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latin typeface="+mn-lt"/>
              </a:rPr>
              <a:t>Jiahong</a:t>
            </a:r>
            <a:r>
              <a:rPr lang="en-GB" sz="1400" dirty="0">
                <a:latin typeface="+mn-lt"/>
              </a:rPr>
              <a:t> Ma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B9BB3DF-3BA4-B275-C7D3-279A63196B1D}"/>
              </a:ext>
            </a:extLst>
          </p:cNvPr>
          <p:cNvSpPr txBox="1"/>
          <p:nvPr/>
        </p:nvSpPr>
        <p:spPr>
          <a:xfrm>
            <a:off x="4864116" y="498809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latin typeface="+mn-lt"/>
              </a:rPr>
              <a:t>Runlin</a:t>
            </a:r>
            <a:r>
              <a:rPr lang="en-GB" sz="1400" dirty="0">
                <a:latin typeface="+mn-lt"/>
              </a:rPr>
              <a:t> Lei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6F177E3-BD4B-A047-F210-EE1C47996F2D}"/>
              </a:ext>
            </a:extLst>
          </p:cNvPr>
          <p:cNvSpPr txBox="1"/>
          <p:nvPr/>
        </p:nvSpPr>
        <p:spPr>
          <a:xfrm>
            <a:off x="6160713" y="498809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latin typeface="+mn-lt"/>
              </a:rPr>
              <a:t>Guanyu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Cui</a:t>
            </a:r>
            <a:endParaRPr lang="en-GB" sz="1400" dirty="0">
              <a:latin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6334899-0C25-1E1B-2F9E-C52DBA7489DC}"/>
              </a:ext>
            </a:extLst>
          </p:cNvPr>
          <p:cNvSpPr txBox="1"/>
          <p:nvPr/>
        </p:nvSpPr>
        <p:spPr>
          <a:xfrm>
            <a:off x="2270921" y="498809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Haipeng</a:t>
            </a:r>
            <a:r>
              <a:rPr lang="en-US" sz="1400" dirty="0">
                <a:latin typeface="+mn-lt"/>
              </a:rPr>
              <a:t> Ding</a:t>
            </a:r>
            <a:endParaRPr lang="en-GB" sz="1400" dirty="0">
              <a:latin typeface="+mn-l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82291BE-E07D-27C8-846A-D09CBB026244}"/>
              </a:ext>
            </a:extLst>
          </p:cNvPr>
          <p:cNvSpPr txBox="1"/>
          <p:nvPr/>
        </p:nvSpPr>
        <p:spPr>
          <a:xfrm>
            <a:off x="3567519" y="498809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Lu Yi</a:t>
            </a:r>
            <a:endParaRPr lang="en-GB" sz="1400" dirty="0">
              <a:latin typeface="+mn-lt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B8195A3-2999-21DD-8602-BE48029B6AE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8156" r="25155" b="483"/>
          <a:stretch/>
        </p:blipFill>
        <p:spPr>
          <a:xfrm>
            <a:off x="6578126" y="4034508"/>
            <a:ext cx="913993" cy="914400"/>
          </a:xfrm>
          <a:prstGeom prst="ellipse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EB9EF151-922D-E057-FBB7-4A1B2448129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-585" r="644" b="14937"/>
          <a:stretch/>
        </p:blipFill>
        <p:spPr>
          <a:xfrm>
            <a:off x="5928881" y="2517065"/>
            <a:ext cx="918249" cy="914400"/>
          </a:xfrm>
          <a:prstGeom prst="ellipse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BDDA3989-4858-DF7F-E8AD-835F60FDA45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23515" r="-67" b="1325"/>
          <a:stretch/>
        </p:blipFill>
        <p:spPr>
          <a:xfrm>
            <a:off x="7875176" y="4026369"/>
            <a:ext cx="912442" cy="914400"/>
          </a:xfrm>
          <a:prstGeom prst="ellipse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AA321BA7-F3E7-4967-BB2D-EB11964F1D8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1" t="20345" r="361" b="12528"/>
          <a:stretch/>
        </p:blipFill>
        <p:spPr>
          <a:xfrm>
            <a:off x="9170675" y="4026369"/>
            <a:ext cx="912036" cy="914400"/>
          </a:xfrm>
          <a:prstGeom prst="ellipse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62FF83A6-A524-2033-FBF5-94BBDACCA3A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19363" r="93" b="5601"/>
          <a:stretch/>
        </p:blipFill>
        <p:spPr>
          <a:xfrm>
            <a:off x="5281108" y="4026369"/>
            <a:ext cx="913961" cy="914400"/>
          </a:xfrm>
          <a:prstGeom prst="ellipse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E69F8F07-B89F-CC0A-E6F1-FAD390F8D91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" t="14728" r="157" b="18473"/>
          <a:stretch/>
        </p:blipFill>
        <p:spPr>
          <a:xfrm>
            <a:off x="2687498" y="4026369"/>
            <a:ext cx="911771" cy="914400"/>
          </a:xfrm>
          <a:prstGeom prst="ellipse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2249A5E-6923-C547-2F0D-9618BDEDD999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t="5900" r="16646"/>
          <a:stretch/>
        </p:blipFill>
        <p:spPr>
          <a:xfrm>
            <a:off x="3982326" y="4026369"/>
            <a:ext cx="915725" cy="914400"/>
          </a:xfrm>
          <a:prstGeom prst="ellipse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7AD08EBD-5593-8936-0B02-D16B9D2A794A}"/>
              </a:ext>
            </a:extLst>
          </p:cNvPr>
          <p:cNvPicPr>
            <a:picLocks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6" t="18166" r="56332" b="37145"/>
          <a:stretch/>
        </p:blipFill>
        <p:spPr>
          <a:xfrm>
            <a:off x="2630244" y="1182980"/>
            <a:ext cx="914400" cy="914400"/>
          </a:xfrm>
          <a:prstGeom prst="ellipse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54587647-51F8-027C-C691-97888EDDE99E}"/>
              </a:ext>
            </a:extLst>
          </p:cNvPr>
          <p:cNvSpPr txBox="1"/>
          <p:nvPr/>
        </p:nvSpPr>
        <p:spPr>
          <a:xfrm>
            <a:off x="2184690" y="209986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 err="1">
                <a:latin typeface="+mn-lt"/>
              </a:rPr>
              <a:t>Zhe</a:t>
            </a:r>
            <a:r>
              <a:rPr lang="en-GB" altLang="zh-CN" sz="1400" dirty="0">
                <a:latin typeface="+mn-lt"/>
              </a:rPr>
              <a:t> Yuan</a:t>
            </a:r>
            <a:endParaRPr lang="en-GB" sz="1400" dirty="0">
              <a:latin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5F87C7B7-2A3F-AE4B-96E3-9372BE9BCC87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1" t="26515" r="-1"/>
          <a:stretch/>
        </p:blipFill>
        <p:spPr>
          <a:xfrm rot="5400000">
            <a:off x="10464642" y="4050839"/>
            <a:ext cx="916652" cy="914400"/>
          </a:xfrm>
          <a:prstGeom prst="ellipse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18628780-9844-C4A2-CDFE-CD6A1FFB4377}"/>
              </a:ext>
            </a:extLst>
          </p:cNvPr>
          <p:cNvSpPr txBox="1"/>
          <p:nvPr/>
        </p:nvSpPr>
        <p:spPr>
          <a:xfrm>
            <a:off x="10050506" y="498809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+mn-lt"/>
              </a:rPr>
              <a:t>Xiang Li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D198B76-4736-0A2A-A2B0-F76800AF988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119" y="5269958"/>
            <a:ext cx="914400" cy="914400"/>
          </a:xfrm>
          <a:prstGeom prst="ellipse">
            <a:avLst/>
          </a:prstGeom>
        </p:spPr>
      </p:pic>
      <p:sp>
        <p:nvSpPr>
          <p:cNvPr id="50" name="文本框 77">
            <a:extLst>
              <a:ext uri="{FF2B5EF4-FFF2-40B4-BE49-F238E27FC236}">
                <a16:creationId xmlns:a16="http://schemas.microsoft.com/office/drawing/2014/main" id="{7B2884E2-24A5-EA98-A0AD-CF2731C1C93B}"/>
              </a:ext>
            </a:extLst>
          </p:cNvPr>
          <p:cNvSpPr txBox="1"/>
          <p:nvPr/>
        </p:nvSpPr>
        <p:spPr>
          <a:xfrm>
            <a:off x="9526304" y="6226349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latin typeface="+mn-lt"/>
              </a:rPr>
              <a:t>Yuzhang</a:t>
            </a:r>
            <a:r>
              <a:rPr lang="en-GB" sz="1400" dirty="0">
                <a:latin typeface="+mn-lt"/>
              </a:rPr>
              <a:t> Fei</a:t>
            </a:r>
          </a:p>
        </p:txBody>
      </p:sp>
      <p:sp>
        <p:nvSpPr>
          <p:cNvPr id="54" name="文本框 48">
            <a:extLst>
              <a:ext uri="{FF2B5EF4-FFF2-40B4-BE49-F238E27FC236}">
                <a16:creationId xmlns:a16="http://schemas.microsoft.com/office/drawing/2014/main" id="{1E01E517-24E6-AE5E-865E-0699D947F0AE}"/>
              </a:ext>
            </a:extLst>
          </p:cNvPr>
          <p:cNvSpPr txBox="1"/>
          <p:nvPr/>
        </p:nvSpPr>
        <p:spPr>
          <a:xfrm>
            <a:off x="4331646" y="6212835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Dongxie</a:t>
            </a:r>
            <a:r>
              <a:rPr lang="en-US" sz="1400" dirty="0">
                <a:latin typeface="+mn-lt"/>
              </a:rPr>
              <a:t> Wen</a:t>
            </a:r>
            <a:endParaRPr lang="en-GB" sz="1400" dirty="0">
              <a:latin typeface="+mn-lt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127D8B0-3100-FCAA-6FD9-8C413C2CD74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15625" y="5286250"/>
            <a:ext cx="918000" cy="918000"/>
          </a:xfrm>
          <a:prstGeom prst="ellipse">
            <a:avLst/>
          </a:prstGeom>
        </p:spPr>
      </p:pic>
      <p:sp>
        <p:nvSpPr>
          <p:cNvPr id="58" name="文本框 48">
            <a:extLst>
              <a:ext uri="{FF2B5EF4-FFF2-40B4-BE49-F238E27FC236}">
                <a16:creationId xmlns:a16="http://schemas.microsoft.com/office/drawing/2014/main" id="{309B6126-301E-8937-DD64-B2CE18506D33}"/>
              </a:ext>
            </a:extLst>
          </p:cNvPr>
          <p:cNvSpPr txBox="1"/>
          <p:nvPr/>
        </p:nvSpPr>
        <p:spPr>
          <a:xfrm>
            <a:off x="8214836" y="6226350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Wenda</a:t>
            </a:r>
            <a:r>
              <a:rPr lang="en-US" sz="1400" dirty="0">
                <a:latin typeface="+mn-lt"/>
              </a:rPr>
              <a:t> Wang</a:t>
            </a:r>
            <a:endParaRPr lang="en-GB" sz="1400" dirty="0">
              <a:latin typeface="+mn-lt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E30DB77-51E4-A197-98E3-424106EF7923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31105" t="31925" r="28845" b="6705"/>
          <a:stretch/>
        </p:blipFill>
        <p:spPr>
          <a:xfrm>
            <a:off x="6039205" y="5288200"/>
            <a:ext cx="916376" cy="914400"/>
          </a:xfrm>
          <a:prstGeom prst="ellipse">
            <a:avLst/>
          </a:prstGeom>
        </p:spPr>
      </p:pic>
      <p:sp>
        <p:nvSpPr>
          <p:cNvPr id="62" name="文本框 48">
            <a:extLst>
              <a:ext uri="{FF2B5EF4-FFF2-40B4-BE49-F238E27FC236}">
                <a16:creationId xmlns:a16="http://schemas.microsoft.com/office/drawing/2014/main" id="{4378E3C0-32AF-D1F1-9970-154B664B6291}"/>
              </a:ext>
            </a:extLst>
          </p:cNvPr>
          <p:cNvSpPr txBox="1"/>
          <p:nvPr/>
        </p:nvSpPr>
        <p:spPr>
          <a:xfrm>
            <a:off x="5572709" y="622267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Jiarui</a:t>
            </a:r>
            <a:r>
              <a:rPr lang="en-US" sz="1400" dirty="0">
                <a:latin typeface="+mn-lt"/>
              </a:rPr>
              <a:t> Ji</a:t>
            </a:r>
            <a:endParaRPr lang="en-GB" sz="1400" dirty="0">
              <a:latin typeface="+mn-lt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D5D3BEF-7A33-08D2-44AB-79013FFB9104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9128" b="24714"/>
          <a:stretch/>
        </p:blipFill>
        <p:spPr>
          <a:xfrm>
            <a:off x="4772205" y="5291800"/>
            <a:ext cx="918882" cy="914400"/>
          </a:xfrm>
          <a:prstGeom prst="ellipse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2CDB958-7173-4ED4-34D0-1192E3ED535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12453" y="5276084"/>
            <a:ext cx="914400" cy="914400"/>
          </a:xfrm>
          <a:prstGeom prst="ellipse">
            <a:avLst/>
          </a:prstGeom>
        </p:spPr>
      </p:pic>
      <p:sp>
        <p:nvSpPr>
          <p:cNvPr id="70" name="文本框 48">
            <a:extLst>
              <a:ext uri="{FF2B5EF4-FFF2-40B4-BE49-F238E27FC236}">
                <a16:creationId xmlns:a16="http://schemas.microsoft.com/office/drawing/2014/main" id="{2D5153F7-56F3-2A30-8B66-892F629CC282}"/>
              </a:ext>
            </a:extLst>
          </p:cNvPr>
          <p:cNvSpPr txBox="1"/>
          <p:nvPr/>
        </p:nvSpPr>
        <p:spPr>
          <a:xfrm>
            <a:off x="6881766" y="6218015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Yuwei Hu</a:t>
            </a:r>
            <a:endParaRPr lang="en-GB" sz="1400" dirty="0">
              <a:latin typeface="+mn-lt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EBE4E48-211D-ECA0-1889-4998DB410FB3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61971" t="31673" r="2098" b="14358"/>
          <a:stretch/>
        </p:blipFill>
        <p:spPr>
          <a:xfrm>
            <a:off x="3400108" y="5332485"/>
            <a:ext cx="913432" cy="914400"/>
          </a:xfrm>
          <a:prstGeom prst="ellipse">
            <a:avLst/>
          </a:prstGeom>
        </p:spPr>
      </p:pic>
      <p:sp>
        <p:nvSpPr>
          <p:cNvPr id="79" name="文本框 77">
            <a:extLst>
              <a:ext uri="{FF2B5EF4-FFF2-40B4-BE49-F238E27FC236}">
                <a16:creationId xmlns:a16="http://schemas.microsoft.com/office/drawing/2014/main" id="{15093632-2C12-9C15-2C37-6FAC32C95F4E}"/>
              </a:ext>
            </a:extLst>
          </p:cNvPr>
          <p:cNvSpPr txBox="1"/>
          <p:nvPr/>
        </p:nvSpPr>
        <p:spPr>
          <a:xfrm>
            <a:off x="3024974" y="6246885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latin typeface="+mn-lt"/>
              </a:rPr>
              <a:t>Hanyan</a:t>
            </a:r>
            <a:r>
              <a:rPr lang="en-GB" sz="1400" dirty="0">
                <a:latin typeface="+mn-lt"/>
              </a:rPr>
              <a:t> Yin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5CC5F-AEA0-CCB6-29C4-337777D78DE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73255" y="5316747"/>
            <a:ext cx="914400" cy="914400"/>
          </a:xfrm>
          <a:prstGeom prst="ellipse">
            <a:avLst/>
          </a:prstGeom>
        </p:spPr>
      </p:pic>
      <p:sp>
        <p:nvSpPr>
          <p:cNvPr id="22" name="文本框 77">
            <a:extLst>
              <a:ext uri="{FF2B5EF4-FFF2-40B4-BE49-F238E27FC236}">
                <a16:creationId xmlns:a16="http://schemas.microsoft.com/office/drawing/2014/main" id="{496D9698-E31A-336A-2496-D18BBBF61E70}"/>
              </a:ext>
            </a:extLst>
          </p:cNvPr>
          <p:cNvSpPr txBox="1"/>
          <p:nvPr/>
        </p:nvSpPr>
        <p:spPr>
          <a:xfrm>
            <a:off x="1615794" y="6231147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latin typeface="+mn-lt"/>
              </a:rPr>
              <a:t>Jie</a:t>
            </a:r>
            <a:r>
              <a:rPr lang="en-GB" sz="1400" dirty="0">
                <a:latin typeface="+mn-lt"/>
              </a:rPr>
              <a:t> Peng</a:t>
            </a:r>
          </a:p>
        </p:txBody>
      </p:sp>
    </p:spTree>
    <p:extLst>
      <p:ext uri="{BB962C8B-B14F-4D97-AF65-F5344CB8AC3E}">
        <p14:creationId xmlns:p14="http://schemas.microsoft.com/office/powerpoint/2010/main" val="147732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CEFEF1D0-7FC9-7940-85DF-CFE6B6C64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1584" y="2154664"/>
            <a:ext cx="7772400" cy="1470025"/>
          </a:xfrm>
        </p:spPr>
        <p:txBody>
          <a:bodyPr/>
          <a:lstStyle/>
          <a:p>
            <a:pPr algn="ctr"/>
            <a:r>
              <a:rPr lang="zh-CN" altLang="en-US" sz="4800" dirty="0"/>
              <a:t>谢谢</a:t>
            </a:r>
            <a:r>
              <a:rPr lang="en-US" altLang="zh-CN" sz="4800" dirty="0"/>
              <a:t>!</a:t>
            </a:r>
            <a:br>
              <a:rPr lang="en-US" altLang="zh-CN" sz="4800" dirty="0"/>
            </a:br>
            <a:r>
              <a:rPr lang="en-US" altLang="zh-CN" sz="4800" b="0" dirty="0">
                <a:latin typeface="+mj-lt"/>
              </a:rPr>
              <a:t>Q&amp;A</a:t>
            </a:r>
            <a:endParaRPr lang="zh-CN" altLang="en-US" sz="4800" b="0" dirty="0">
              <a:latin typeface="+mj-lt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CAE9B57-1CE6-114D-AC77-7D007EBF4606}"/>
              </a:ext>
            </a:extLst>
          </p:cNvPr>
          <p:cNvCxnSpPr>
            <a:cxnSpLocks/>
          </p:cNvCxnSpPr>
          <p:nvPr/>
        </p:nvCxnSpPr>
        <p:spPr>
          <a:xfrm>
            <a:off x="0" y="5733256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 descr="ruclogo.jpg">
            <a:extLst>
              <a:ext uri="{FF2B5EF4-FFF2-40B4-BE49-F238E27FC236}">
                <a16:creationId xmlns:a16="http://schemas.microsoft.com/office/drawing/2014/main" id="{5B8834CC-2F05-D748-B204-BFD8B47FA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787" y="5789963"/>
            <a:ext cx="4017997" cy="96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92BD4F-B0A2-0840-A0E6-0FB799F9A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5887530"/>
            <a:ext cx="4450045" cy="8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4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B1766-6133-A669-BFF7-F4679F87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图机器学习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957920-1D45-442D-65F5-F75D3CF3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以</a:t>
            </a:r>
            <a:r>
              <a:rPr kumimoji="1" lang="zh-CN" altLang="en-US" sz="2800" u="sng" dirty="0"/>
              <a:t>社交网络</a:t>
            </a:r>
            <a:r>
              <a:rPr kumimoji="1" lang="zh-CN" altLang="en-US" sz="2800" dirty="0"/>
              <a:t>为例</a:t>
            </a:r>
          </a:p>
          <a:p>
            <a:endParaRPr kumimoji="1" lang="zh-CN" altLang="en-US" dirty="0"/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60A6D09-07FF-79AE-C1F6-3EEA59952E1A}"/>
              </a:ext>
            </a:extLst>
          </p:cNvPr>
          <p:cNvCxnSpPr>
            <a:cxnSpLocks/>
          </p:cNvCxnSpPr>
          <p:nvPr/>
        </p:nvCxnSpPr>
        <p:spPr>
          <a:xfrm>
            <a:off x="5572929" y="3127996"/>
            <a:ext cx="948573" cy="62578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776B661-5463-0561-0A30-A3BB3740CD41}"/>
              </a:ext>
            </a:extLst>
          </p:cNvPr>
          <p:cNvSpPr txBox="1"/>
          <p:nvPr/>
        </p:nvSpPr>
        <p:spPr>
          <a:xfrm>
            <a:off x="73514" y="2612031"/>
            <a:ext cx="232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连接关系</a:t>
            </a:r>
            <a:r>
              <a:rPr kumimoji="1" lang="zh-CN" altLang="en-US" sz="2400" b="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：用户之间的连接关系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A23A66A-CB7B-510B-AB5B-182190AA1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787" y="2246232"/>
            <a:ext cx="3003713" cy="165909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C01061-9B06-EA96-A01B-674888F94B99}"/>
              </a:ext>
            </a:extLst>
          </p:cNvPr>
          <p:cNvSpPr txBox="1"/>
          <p:nvPr/>
        </p:nvSpPr>
        <p:spPr>
          <a:xfrm>
            <a:off x="73514" y="4971031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特征信息</a:t>
            </a:r>
            <a:r>
              <a:rPr kumimoji="1" lang="zh-CN" altLang="en-US" sz="2400" b="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：用户的兴趣、年龄等特征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EB10EF5-8B76-9F21-8B5D-0327E1CA2B81}"/>
              </a:ext>
            </a:extLst>
          </p:cNvPr>
          <p:cNvCxnSpPr>
            <a:cxnSpLocks/>
          </p:cNvCxnSpPr>
          <p:nvPr/>
        </p:nvCxnSpPr>
        <p:spPr>
          <a:xfrm flipV="1">
            <a:off x="5608970" y="4311718"/>
            <a:ext cx="926355" cy="64190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654DA56-E4D4-A5B8-876E-8E477846E8E3}"/>
              </a:ext>
            </a:extLst>
          </p:cNvPr>
          <p:cNvCxnSpPr>
            <a:cxnSpLocks/>
          </p:cNvCxnSpPr>
          <p:nvPr/>
        </p:nvCxnSpPr>
        <p:spPr>
          <a:xfrm>
            <a:off x="8478330" y="3905324"/>
            <a:ext cx="799175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B7F3E69-B38E-ED5D-2B96-1939EB5ACD5A}"/>
              </a:ext>
            </a:extLst>
          </p:cNvPr>
          <p:cNvSpPr txBox="1"/>
          <p:nvPr/>
        </p:nvSpPr>
        <p:spPr>
          <a:xfrm>
            <a:off x="9364899" y="4632669"/>
            <a:ext cx="2621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预测、推荐任务</a:t>
            </a:r>
          </a:p>
        </p:txBody>
      </p:sp>
      <p:pic>
        <p:nvPicPr>
          <p:cNvPr id="11" name="Picture 2" descr="Content-Based Recommendation System | by Bindhu Balu | Medium">
            <a:extLst>
              <a:ext uri="{FF2B5EF4-FFF2-40B4-BE49-F238E27FC236}">
                <a16:creationId xmlns:a16="http://schemas.microsoft.com/office/drawing/2014/main" id="{37864F12-D5A7-7F9B-76AA-761A82DB9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01" b="9448"/>
          <a:stretch/>
        </p:blipFill>
        <p:spPr bwMode="auto">
          <a:xfrm>
            <a:off x="2666787" y="4378472"/>
            <a:ext cx="3060296" cy="1473671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itHub - abd1007/Movie-Recommendation-System-Web-Application: Building a Movie  Recommendation System web application using Django framework and  Collaborative Filtering technique">
            <a:extLst>
              <a:ext uri="{FF2B5EF4-FFF2-40B4-BE49-F238E27FC236}">
                <a16:creationId xmlns:a16="http://schemas.microsoft.com/office/drawing/2014/main" id="{BC8AB463-C3DD-7CCC-8ABF-3626D3E59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6"/>
          <a:stretch/>
        </p:blipFill>
        <p:spPr bwMode="auto">
          <a:xfrm>
            <a:off x="9269943" y="3305315"/>
            <a:ext cx="2799853" cy="112244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1D9534F9-4650-06C7-A35D-F1E1575E5A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270"/>
          <a:stretch/>
        </p:blipFill>
        <p:spPr>
          <a:xfrm>
            <a:off x="6582516" y="3305315"/>
            <a:ext cx="2005942" cy="144906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" name="文本框 23">
            <a:extLst>
              <a:ext uri="{FF2B5EF4-FFF2-40B4-BE49-F238E27FC236}">
                <a16:creationId xmlns:a16="http://schemas.microsoft.com/office/drawing/2014/main" id="{C9E73F26-7019-4574-C544-754EA8EB17A3}"/>
              </a:ext>
            </a:extLst>
          </p:cNvPr>
          <p:cNvSpPr txBox="1"/>
          <p:nvPr/>
        </p:nvSpPr>
        <p:spPr>
          <a:xfrm>
            <a:off x="6214698" y="4908234"/>
            <a:ext cx="2621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图神经网络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8DD799-AE98-F240-D672-E4B8B80C39B2}"/>
              </a:ext>
            </a:extLst>
          </p:cNvPr>
          <p:cNvSpPr txBox="1"/>
          <p:nvPr/>
        </p:nvSpPr>
        <p:spPr>
          <a:xfrm>
            <a:off x="772848" y="6581001"/>
            <a:ext cx="10657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b="0" i="0" dirty="0">
                <a:effectLst/>
                <a:cs typeface="Times New Roman" panose="02020603050405020304" pitchFamily="18" charset="0"/>
              </a:rPr>
              <a:t>S</a:t>
            </a:r>
            <a:r>
              <a:rPr lang="en-US" altLang="zh-CN" sz="1200" b="0" i="0" dirty="0" err="1">
                <a:effectLst/>
                <a:cs typeface="Times New Roman" panose="02020603050405020304" pitchFamily="18" charset="0"/>
              </a:rPr>
              <a:t>ource</a:t>
            </a:r>
            <a:r>
              <a:rPr lang="en-US" altLang="zh-CN" sz="1200" b="0" i="0" dirty="0">
                <a:effectLst/>
                <a:cs typeface="Times New Roman" panose="02020603050405020304" pitchFamily="18" charset="0"/>
              </a:rPr>
              <a:t>:</a:t>
            </a:r>
            <a:r>
              <a:rPr lang="zh-CN" altLang="en-US" sz="1200" b="0" i="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effectLst/>
                <a:cs typeface="Times New Roman" panose="02020603050405020304" pitchFamily="18" charset="0"/>
              </a:rPr>
              <a:t>What are graph neural networks? by Ben Dickson (https://</a:t>
            </a:r>
            <a:r>
              <a:rPr lang="en-US" altLang="zh-CN" sz="1200" b="0" i="0" dirty="0" err="1">
                <a:effectLst/>
                <a:cs typeface="Times New Roman" panose="02020603050405020304" pitchFamily="18" charset="0"/>
              </a:rPr>
              <a:t>bdtechtalks.com</a:t>
            </a:r>
            <a:r>
              <a:rPr lang="en-US" altLang="zh-CN" sz="1200" b="0" i="0" dirty="0">
                <a:effectLst/>
                <a:cs typeface="Times New Roman" panose="02020603050405020304" pitchFamily="18" charset="0"/>
              </a:rPr>
              <a:t>/2021/10/11/what-is-graph-neural-network/)</a:t>
            </a:r>
          </a:p>
          <a:p>
            <a:pPr algn="ctr"/>
            <a:endParaRPr lang="zh-CN" altLang="en-US" sz="1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79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achine Learning Tasks on Graphs. Can We Divide It Into… | by Kacper Kubara  | Towards Data Science">
            <a:extLst>
              <a:ext uri="{FF2B5EF4-FFF2-40B4-BE49-F238E27FC236}">
                <a16:creationId xmlns:a16="http://schemas.microsoft.com/office/drawing/2014/main" id="{B959AC30-8ACA-EB6B-A68A-8CEBE095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021" y="1265916"/>
            <a:ext cx="5139693" cy="2917847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1E6F45D-9D98-4E28-552B-88647BCB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图机器学习与传统机器学习的区别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9C32F-1B7B-AAB7-F402-EEBA643ED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sz="2800" dirty="0" err="1"/>
              <a:t>i.i.d</a:t>
            </a:r>
            <a:r>
              <a:rPr kumimoji="1" lang="zh-CN" altLang="en-US" sz="2800" dirty="0"/>
              <a:t>假设 </a:t>
            </a:r>
            <a:r>
              <a:rPr kumimoji="1" lang="en" altLang="zh-CN" sz="2800" dirty="0"/>
              <a:t>vs </a:t>
            </a:r>
            <a:r>
              <a:rPr kumimoji="1" lang="zh-CN" altLang="en-US" sz="2800" dirty="0"/>
              <a:t>关联假设</a:t>
            </a:r>
          </a:p>
          <a:p>
            <a:endParaRPr kumimoji="1" lang="zh-CN" altLang="en-US" dirty="0"/>
          </a:p>
        </p:txBody>
      </p:sp>
      <p:pic>
        <p:nvPicPr>
          <p:cNvPr id="4" name="Picture 4" descr="Out-Of-Distribution Detection in Medical AI | by Pacmed | Geek Culture |  Medium">
            <a:extLst>
              <a:ext uri="{FF2B5EF4-FFF2-40B4-BE49-F238E27FC236}">
                <a16:creationId xmlns:a16="http://schemas.microsoft.com/office/drawing/2014/main" id="{C842D2DF-D34B-85A4-2FBB-979C68032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r="6594"/>
          <a:stretch/>
        </p:blipFill>
        <p:spPr bwMode="auto">
          <a:xfrm>
            <a:off x="1199456" y="3573016"/>
            <a:ext cx="5832648" cy="2623093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B9E4CE-1412-1244-0561-219A75122C7D}"/>
              </a:ext>
            </a:extLst>
          </p:cNvPr>
          <p:cNvSpPr txBox="1"/>
          <p:nvPr/>
        </p:nvSpPr>
        <p:spPr>
          <a:xfrm>
            <a:off x="772848" y="6581001"/>
            <a:ext cx="10657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b="0" i="0" dirty="0">
                <a:effectLst/>
                <a:cs typeface="Times New Roman" panose="02020603050405020304" pitchFamily="18" charset="0"/>
              </a:rPr>
              <a:t>S</a:t>
            </a:r>
            <a:r>
              <a:rPr lang="en-US" altLang="zh-CN" sz="1200" b="0" i="0" dirty="0" err="1">
                <a:effectLst/>
                <a:cs typeface="Times New Roman" panose="02020603050405020304" pitchFamily="18" charset="0"/>
              </a:rPr>
              <a:t>ource</a:t>
            </a:r>
            <a:r>
              <a:rPr lang="en-US" altLang="zh-CN" sz="1200" b="0" i="0" dirty="0">
                <a:effectLst/>
                <a:cs typeface="Times New Roman" panose="02020603050405020304" pitchFamily="18" charset="0"/>
              </a:rPr>
              <a:t>:</a:t>
            </a:r>
            <a:r>
              <a:rPr lang="zh-CN" altLang="en-US" sz="1200" b="0" i="0" dirty="0">
                <a:effectLst/>
                <a:cs typeface="Times New Roman" panose="02020603050405020304" pitchFamily="18" charset="0"/>
              </a:rPr>
              <a:t> </a:t>
            </a:r>
            <a:r>
              <a:rPr lang="en" altLang="zh-CN" sz="1200" b="0" i="0" dirty="0">
                <a:effectLst/>
                <a:cs typeface="Times New Roman" panose="02020603050405020304" pitchFamily="18" charset="0"/>
              </a:rPr>
              <a:t>Machine Learning Tasks on Graphs </a:t>
            </a:r>
            <a:r>
              <a:rPr lang="en-US" altLang="zh-CN" sz="1200" b="0" i="0" dirty="0">
                <a:effectLst/>
                <a:cs typeface="Times New Roman" panose="02020603050405020304" pitchFamily="18" charset="0"/>
              </a:rPr>
              <a:t>by </a:t>
            </a:r>
            <a:r>
              <a:rPr lang="en-US" altLang="zh-CN" sz="1200" b="0" i="0" dirty="0" err="1">
                <a:effectLst/>
                <a:cs typeface="Times New Roman" panose="02020603050405020304" pitchFamily="18" charset="0"/>
              </a:rPr>
              <a:t>Kacper</a:t>
            </a:r>
            <a:r>
              <a:rPr lang="en-US" altLang="zh-CN" sz="1200" b="0" i="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 err="1">
                <a:effectLst/>
                <a:cs typeface="Times New Roman" panose="02020603050405020304" pitchFamily="18" charset="0"/>
              </a:rPr>
              <a:t>Kubara</a:t>
            </a:r>
            <a:endParaRPr lang="en-US" altLang="zh-CN" sz="1200" b="0" i="0" dirty="0">
              <a:effectLst/>
              <a:cs typeface="Times New Roman" panose="02020603050405020304" pitchFamily="18" charset="0"/>
            </a:endParaRPr>
          </a:p>
          <a:p>
            <a:pPr algn="ctr"/>
            <a:endParaRPr lang="zh-CN" altLang="en-US" sz="1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25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4773E-9E64-4349-800D-52C13CDA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E9F16E-F577-C943-8E04-EA326F6B9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sz="2800" dirty="0"/>
                  <a:t>图卷积神经网络</a:t>
                </a:r>
                <a:r>
                  <a:rPr kumimoji="1" lang="en-US" altLang="zh-CN" sz="2800" dirty="0"/>
                  <a:t> (GCN) 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[</a:t>
                </a:r>
                <a:r>
                  <a:rPr kumimoji="1" lang="en-US" altLang="zh-CN" sz="2400" dirty="0" err="1">
                    <a:solidFill>
                      <a:srgbClr val="0070C0"/>
                    </a:solidFill>
                    <a:ea typeface="SimHei" panose="02010609060101010101" pitchFamily="49" charset="-122"/>
                  </a:rPr>
                  <a:t>Kipf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ea typeface="SimHei" panose="02010609060101010101" pitchFamily="49" charset="-122"/>
                  </a:rPr>
                  <a:t> et al.,2017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]</a:t>
                </a:r>
              </a:p>
              <a:p>
                <a:pPr lvl="1"/>
                <a:r>
                  <a:rPr kumimoji="1"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在图结构上聚合邻居的特征信息，进行消息传递；</a:t>
                </a:r>
                <a:endParaRPr kumimoji="1" lang="en-US" altLang="zh-CN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kumimoji="1"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借助神经网络训练消息传递中的权重；</a:t>
                </a:r>
                <a:endParaRPr kumimoji="1" lang="en-US" altLang="zh-CN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:r>
                  <a:rPr kumimoji="1"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遵循消息传递架构：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pPr marL="457200" lvl="1" indent="0">
                  <a:buNone/>
                </a:pPr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E9F16E-F577-C943-8E04-EA326F6B9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03796A22-1213-F438-C6E5-7CB2E1D8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83" y="4003460"/>
            <a:ext cx="5685716" cy="23762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27D453-3C72-28BE-5F5A-D7A643D0C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77" y="3781613"/>
            <a:ext cx="4541261" cy="285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8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9B0E9-E57B-764E-BDB4-6EA302BC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GCN</a:t>
            </a:r>
            <a:r>
              <a:rPr kumimoji="1" lang="zh-CN" altLang="en-US" dirty="0"/>
              <a:t>消息消息传播框架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55038-B248-FA48-BE2A-7F64B70D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25A51E-EFDE-0040-AB6F-E5B26D013C2C}"/>
              </a:ext>
            </a:extLst>
          </p:cNvPr>
          <p:cNvGrpSpPr/>
          <p:nvPr/>
        </p:nvGrpSpPr>
        <p:grpSpPr>
          <a:xfrm>
            <a:off x="8670037" y="865924"/>
            <a:ext cx="1852966" cy="1525754"/>
            <a:chOff x="227645" y="3333213"/>
            <a:chExt cx="2616163" cy="2055810"/>
          </a:xfrm>
          <a:solidFill>
            <a:schemeClr val="bg1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BDD04C9-2CB0-F740-BB54-ACD2134500BF}"/>
                </a:ext>
              </a:extLst>
            </p:cNvPr>
            <p:cNvSpPr/>
            <p:nvPr/>
          </p:nvSpPr>
          <p:spPr>
            <a:xfrm>
              <a:off x="1456091" y="333321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1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2EBBDFF-FAA3-BF4A-98A7-6E77BACAF19E}"/>
                </a:ext>
              </a:extLst>
            </p:cNvPr>
            <p:cNvSpPr/>
            <p:nvPr/>
          </p:nvSpPr>
          <p:spPr>
            <a:xfrm>
              <a:off x="462534" y="4033540"/>
              <a:ext cx="360040" cy="360040"/>
            </a:xfrm>
            <a:prstGeom prst="ellipse">
              <a:avLst/>
            </a:prstGeom>
            <a:grp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0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EA2800A-91B0-6746-8CCA-893F0713D0CC}"/>
                </a:ext>
              </a:extLst>
            </p:cNvPr>
            <p:cNvSpPr/>
            <p:nvPr/>
          </p:nvSpPr>
          <p:spPr>
            <a:xfrm>
              <a:off x="2022118" y="4004195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2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线箭头连接符 6">
              <a:extLst>
                <a:ext uri="{FF2B5EF4-FFF2-40B4-BE49-F238E27FC236}">
                  <a16:creationId xmlns:a16="http://schemas.microsoft.com/office/drawing/2014/main" id="{5ECF61D7-8FF7-A34A-A11F-949A49AF8B2C}"/>
                </a:ext>
              </a:extLst>
            </p:cNvPr>
            <p:cNvCxnSpPr>
              <a:cxnSpLocks/>
              <a:stCxn id="5" idx="2"/>
              <a:endCxn id="6" idx="7"/>
            </p:cNvCxnSpPr>
            <p:nvPr/>
          </p:nvCxnSpPr>
          <p:spPr>
            <a:xfrm flipH="1">
              <a:off x="769847" y="3513233"/>
              <a:ext cx="686244" cy="573034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93E5420-3C9A-4F45-95E8-5E9A6BD2E451}"/>
                </a:ext>
              </a:extLst>
            </p:cNvPr>
            <p:cNvSpPr/>
            <p:nvPr/>
          </p:nvSpPr>
          <p:spPr>
            <a:xfrm>
              <a:off x="227645" y="4991410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3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0877D94-F40F-4348-AB86-1E913702BD17}"/>
                </a:ext>
              </a:extLst>
            </p:cNvPr>
            <p:cNvSpPr/>
            <p:nvPr/>
          </p:nvSpPr>
          <p:spPr>
            <a:xfrm>
              <a:off x="1321089" y="502898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4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FB0C122-879F-F247-857D-991B60783D58}"/>
                </a:ext>
              </a:extLst>
            </p:cNvPr>
            <p:cNvSpPr/>
            <p:nvPr/>
          </p:nvSpPr>
          <p:spPr>
            <a:xfrm>
              <a:off x="2483768" y="4668943"/>
              <a:ext cx="360040" cy="360040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0" dirty="0">
                  <a:solidFill>
                    <a:schemeClr val="tx1"/>
                  </a:solidFill>
                </a:rPr>
                <a:t>5</a:t>
              </a:r>
              <a:endParaRPr kumimoji="1" lang="zh-CN" altLang="en-US" sz="14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15A9296D-3D12-E749-A478-8527774404F2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822574" y="4184215"/>
              <a:ext cx="1199544" cy="29345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33C4BFD0-5243-0542-91F9-FE3CC5047BCD}"/>
                </a:ext>
              </a:extLst>
            </p:cNvPr>
            <p:cNvCxnSpPr>
              <a:cxnSpLocks/>
              <a:stCxn id="9" idx="0"/>
              <a:endCxn id="6" idx="4"/>
            </p:cNvCxnSpPr>
            <p:nvPr/>
          </p:nvCxnSpPr>
          <p:spPr>
            <a:xfrm flipV="1">
              <a:off x="407665" y="4393580"/>
              <a:ext cx="234889" cy="59783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箭头连接符 14">
              <a:extLst>
                <a:ext uri="{FF2B5EF4-FFF2-40B4-BE49-F238E27FC236}">
                  <a16:creationId xmlns:a16="http://schemas.microsoft.com/office/drawing/2014/main" id="{072CF792-BA18-124C-92EE-FD623C04F14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1681129" y="4848963"/>
              <a:ext cx="802639" cy="360040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箭头连接符 16">
              <a:extLst>
                <a:ext uri="{FF2B5EF4-FFF2-40B4-BE49-F238E27FC236}">
                  <a16:creationId xmlns:a16="http://schemas.microsoft.com/office/drawing/2014/main" id="{9F20B028-AA14-2741-8655-F63CBAA67AA1}"/>
                </a:ext>
              </a:extLst>
            </p:cNvPr>
            <p:cNvCxnSpPr>
              <a:cxnSpLocks/>
              <a:stCxn id="5" idx="6"/>
              <a:endCxn id="7" idx="0"/>
            </p:cNvCxnSpPr>
            <p:nvPr/>
          </p:nvCxnSpPr>
          <p:spPr>
            <a:xfrm>
              <a:off x="1816131" y="3513233"/>
              <a:ext cx="386007" cy="49096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箭头连接符 17">
              <a:extLst>
                <a:ext uri="{FF2B5EF4-FFF2-40B4-BE49-F238E27FC236}">
                  <a16:creationId xmlns:a16="http://schemas.microsoft.com/office/drawing/2014/main" id="{060354CB-8A14-AB47-A1C4-70F5BEB74836}"/>
                </a:ext>
              </a:extLst>
            </p:cNvPr>
            <p:cNvCxnSpPr>
              <a:cxnSpLocks/>
              <a:stCxn id="10" idx="7"/>
              <a:endCxn id="7" idx="3"/>
            </p:cNvCxnSpPr>
            <p:nvPr/>
          </p:nvCxnSpPr>
          <p:spPr>
            <a:xfrm flipV="1">
              <a:off x="1628402" y="4311508"/>
              <a:ext cx="446443" cy="770202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箭头连接符 18">
              <a:extLst>
                <a:ext uri="{FF2B5EF4-FFF2-40B4-BE49-F238E27FC236}">
                  <a16:creationId xmlns:a16="http://schemas.microsoft.com/office/drawing/2014/main" id="{87EA5587-9E81-F345-BCAA-8411EF4A1F77}"/>
                </a:ext>
              </a:extLst>
            </p:cNvPr>
            <p:cNvCxnSpPr>
              <a:cxnSpLocks/>
              <a:stCxn id="7" idx="6"/>
              <a:endCxn id="11" idx="0"/>
            </p:cNvCxnSpPr>
            <p:nvPr/>
          </p:nvCxnSpPr>
          <p:spPr>
            <a:xfrm>
              <a:off x="2382158" y="4184215"/>
              <a:ext cx="281630" cy="484728"/>
            </a:xfrm>
            <a:prstGeom prst="straightConnector1">
              <a:avLst/>
            </a:prstGeom>
            <a:grpFill/>
            <a:ln w="19050">
              <a:solidFill>
                <a:srgbClr val="0070C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0375ED9-BAB3-074F-BB32-9558882B6669}"/>
              </a:ext>
            </a:extLst>
          </p:cNvPr>
          <p:cNvGrpSpPr/>
          <p:nvPr/>
        </p:nvGrpSpPr>
        <p:grpSpPr>
          <a:xfrm>
            <a:off x="4216202" y="1158484"/>
            <a:ext cx="2088443" cy="1171091"/>
            <a:chOff x="2692201" y="1280984"/>
            <a:chExt cx="2088443" cy="1171091"/>
          </a:xfrm>
        </p:grpSpPr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2EBD0C05-6FF6-FB41-89B9-D950C3C08265}"/>
                </a:ext>
              </a:extLst>
            </p:cNvPr>
            <p:cNvSpPr/>
            <p:nvPr/>
          </p:nvSpPr>
          <p:spPr>
            <a:xfrm>
              <a:off x="3112482" y="1280984"/>
              <a:ext cx="783393" cy="470317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B0B12E7-C965-3843-A100-1F4A8E1EEB7B}"/>
                </a:ext>
              </a:extLst>
            </p:cNvPr>
            <p:cNvSpPr/>
            <p:nvPr/>
          </p:nvSpPr>
          <p:spPr>
            <a:xfrm>
              <a:off x="2692201" y="2053652"/>
              <a:ext cx="2088443" cy="398423"/>
            </a:xfrm>
            <a:prstGeom prst="rect">
              <a:avLst/>
            </a:prstGeom>
            <a:solidFill>
              <a:srgbClr val="7030A0">
                <a:alpha val="38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上一层的表示结果</a:t>
              </a:r>
              <a:endParaRPr 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35" name="直线箭头连接符 24">
              <a:extLst>
                <a:ext uri="{FF2B5EF4-FFF2-40B4-BE49-F238E27FC236}">
                  <a16:creationId xmlns:a16="http://schemas.microsoft.com/office/drawing/2014/main" id="{19548401-B1DF-6F45-9640-3D27EB0A4011}"/>
                </a:ext>
              </a:extLst>
            </p:cNvPr>
            <p:cNvCxnSpPr>
              <a:cxnSpLocks/>
              <a:stCxn id="34" idx="0"/>
              <a:endCxn id="33" idx="2"/>
            </p:cNvCxnSpPr>
            <p:nvPr/>
          </p:nvCxnSpPr>
          <p:spPr bwMode="auto">
            <a:xfrm flipH="1" flipV="1">
              <a:off x="3504179" y="1751301"/>
              <a:ext cx="232244" cy="302351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rgbClr val="7030A0"/>
              </a:solidFill>
              <a:prstDash val="dash"/>
              <a:round/>
              <a:headEnd type="none" w="lg" len="lg"/>
              <a:tailEnd type="triangle"/>
            </a:ln>
            <a:effectLst/>
          </p:spPr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A3773E1-A06F-0F47-8BEC-76092A59C41B}"/>
              </a:ext>
            </a:extLst>
          </p:cNvPr>
          <p:cNvGrpSpPr/>
          <p:nvPr/>
        </p:nvGrpSpPr>
        <p:grpSpPr>
          <a:xfrm>
            <a:off x="1820807" y="1158484"/>
            <a:ext cx="2617929" cy="1190397"/>
            <a:chOff x="168340" y="1265095"/>
            <a:chExt cx="2617929" cy="1190397"/>
          </a:xfrm>
        </p:grpSpPr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DDAB87F8-A5F2-CA41-90EC-EBBC1E8ACA9E}"/>
                </a:ext>
              </a:extLst>
            </p:cNvPr>
            <p:cNvSpPr/>
            <p:nvPr/>
          </p:nvSpPr>
          <p:spPr>
            <a:xfrm>
              <a:off x="2407031" y="1265095"/>
              <a:ext cx="379238" cy="470317"/>
            </a:xfrm>
            <a:prstGeom prst="rect">
              <a:avLst/>
            </a:prstGeom>
            <a:solidFill>
              <a:schemeClr val="accent6">
                <a:alpha val="25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21">
                  <a:extLst>
                    <a:ext uri="{FF2B5EF4-FFF2-40B4-BE49-F238E27FC236}">
                      <a16:creationId xmlns:a16="http://schemas.microsoft.com/office/drawing/2014/main" id="{E3B517DA-C271-9445-B3B5-07778B640D95}"/>
                    </a:ext>
                  </a:extLst>
                </p:cNvPr>
                <p:cNvSpPr/>
                <p:nvPr/>
              </p:nvSpPr>
              <p:spPr>
                <a:xfrm>
                  <a:off x="168340" y="1985175"/>
                  <a:ext cx="1899273" cy="470317"/>
                </a:xfrm>
                <a:prstGeom prst="rect">
                  <a:avLst/>
                </a:prstGeom>
                <a:solidFill>
                  <a:schemeClr val="accent6">
                    <a:alpha val="38000"/>
                  </a:schemeClr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kumimoji="1" lang="en-GB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kumimoji="1" lang="en-GB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kumimoji="1" lang="en-GB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7" name="Rectangle 21">
                  <a:extLst>
                    <a:ext uri="{FF2B5EF4-FFF2-40B4-BE49-F238E27FC236}">
                      <a16:creationId xmlns:a16="http://schemas.microsoft.com/office/drawing/2014/main" id="{F4E4F0F1-B2B7-9840-BAA2-7D0517274B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40" y="1985175"/>
                  <a:ext cx="1899273" cy="4703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任意多边形 65">
              <a:extLst>
                <a:ext uri="{FF2B5EF4-FFF2-40B4-BE49-F238E27FC236}">
                  <a16:creationId xmlns:a16="http://schemas.microsoft.com/office/drawing/2014/main" id="{87AE0A17-C3DA-ED45-B187-B638A88AB83E}"/>
                </a:ext>
              </a:extLst>
            </p:cNvPr>
            <p:cNvSpPr/>
            <p:nvPr/>
          </p:nvSpPr>
          <p:spPr bwMode="auto">
            <a:xfrm rot="20865779" flipV="1">
              <a:off x="2013031" y="1706125"/>
              <a:ext cx="639838" cy="446452"/>
            </a:xfrm>
            <a:custGeom>
              <a:avLst/>
              <a:gdLst>
                <a:gd name="connsiteX0" fmla="*/ 0 w 4221622"/>
                <a:gd name="connsiteY0" fmla="*/ 5697 h 1937047"/>
                <a:gd name="connsiteX1" fmla="*/ 521293 w 4221622"/>
                <a:gd name="connsiteY1" fmla="*/ 5697 h 1937047"/>
                <a:gd name="connsiteX2" fmla="*/ 1230594 w 4221622"/>
                <a:gd name="connsiteY2" fmla="*/ 39881 h 1937047"/>
                <a:gd name="connsiteX3" fmla="*/ 2119357 w 4221622"/>
                <a:gd name="connsiteY3" fmla="*/ 142430 h 1937047"/>
                <a:gd name="connsiteX4" fmla="*/ 3127761 w 4221622"/>
                <a:gd name="connsiteY4" fmla="*/ 450079 h 1937047"/>
                <a:gd name="connsiteX5" fmla="*/ 3837062 w 4221622"/>
                <a:gd name="connsiteY5" fmla="*/ 937189 h 1937047"/>
                <a:gd name="connsiteX6" fmla="*/ 4221622 w 4221622"/>
                <a:gd name="connsiteY6" fmla="*/ 1937047 h 193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1622" h="1937047">
                  <a:moveTo>
                    <a:pt x="0" y="5697"/>
                  </a:moveTo>
                  <a:cubicBezTo>
                    <a:pt x="158097" y="2848"/>
                    <a:pt x="316194" y="0"/>
                    <a:pt x="521293" y="5697"/>
                  </a:cubicBezTo>
                  <a:cubicBezTo>
                    <a:pt x="726392" y="11394"/>
                    <a:pt x="964250" y="17092"/>
                    <a:pt x="1230594" y="39881"/>
                  </a:cubicBezTo>
                  <a:cubicBezTo>
                    <a:pt x="1496938" y="62670"/>
                    <a:pt x="1803162" y="74064"/>
                    <a:pt x="2119357" y="142430"/>
                  </a:cubicBezTo>
                  <a:cubicBezTo>
                    <a:pt x="2435552" y="210796"/>
                    <a:pt x="2841477" y="317619"/>
                    <a:pt x="3127761" y="450079"/>
                  </a:cubicBezTo>
                  <a:cubicBezTo>
                    <a:pt x="3414045" y="582539"/>
                    <a:pt x="3654752" y="689361"/>
                    <a:pt x="3837062" y="937189"/>
                  </a:cubicBezTo>
                  <a:cubicBezTo>
                    <a:pt x="4019372" y="1185017"/>
                    <a:pt x="4120497" y="1561032"/>
                    <a:pt x="4221622" y="1937047"/>
                  </a:cubicBezTo>
                </a:path>
              </a:pathLst>
            </a:custGeom>
            <a:noFill/>
            <a:ln w="15875" cap="flat" cmpd="sng" algn="ctr">
              <a:solidFill>
                <a:schemeClr val="accent6"/>
              </a:solidFill>
              <a:prstDash val="dash"/>
              <a:round/>
              <a:headEnd type="none" w="lg" len="lg"/>
              <a:tailEnd type="triangle" w="sm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CAC7D99-7E78-5848-AA56-4B0DA5EFA6F2}"/>
              </a:ext>
            </a:extLst>
          </p:cNvPr>
          <p:cNvGrpSpPr/>
          <p:nvPr/>
        </p:nvGrpSpPr>
        <p:grpSpPr>
          <a:xfrm>
            <a:off x="5643359" y="1124745"/>
            <a:ext cx="1666079" cy="684207"/>
            <a:chOff x="4119358" y="1175237"/>
            <a:chExt cx="1666079" cy="684207"/>
          </a:xfrm>
        </p:grpSpPr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6FF8F7AE-EA88-8B40-A11E-F69159F6E7E1}"/>
                </a:ext>
              </a:extLst>
            </p:cNvPr>
            <p:cNvSpPr/>
            <p:nvPr/>
          </p:nvSpPr>
          <p:spPr>
            <a:xfrm>
              <a:off x="4119358" y="1175237"/>
              <a:ext cx="812682" cy="470316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任意多边形 65">
              <a:extLst>
                <a:ext uri="{FF2B5EF4-FFF2-40B4-BE49-F238E27FC236}">
                  <a16:creationId xmlns:a16="http://schemas.microsoft.com/office/drawing/2014/main" id="{B50000D1-C687-6C44-A017-1DF6B510EC7E}"/>
                </a:ext>
              </a:extLst>
            </p:cNvPr>
            <p:cNvSpPr/>
            <p:nvPr/>
          </p:nvSpPr>
          <p:spPr bwMode="auto">
            <a:xfrm rot="11919504">
              <a:off x="4726608" y="1813725"/>
              <a:ext cx="1058829" cy="45719"/>
            </a:xfrm>
            <a:custGeom>
              <a:avLst/>
              <a:gdLst>
                <a:gd name="connsiteX0" fmla="*/ 0 w 4221622"/>
                <a:gd name="connsiteY0" fmla="*/ 5697 h 1937047"/>
                <a:gd name="connsiteX1" fmla="*/ 521293 w 4221622"/>
                <a:gd name="connsiteY1" fmla="*/ 5697 h 1937047"/>
                <a:gd name="connsiteX2" fmla="*/ 1230594 w 4221622"/>
                <a:gd name="connsiteY2" fmla="*/ 39881 h 1937047"/>
                <a:gd name="connsiteX3" fmla="*/ 2119357 w 4221622"/>
                <a:gd name="connsiteY3" fmla="*/ 142430 h 1937047"/>
                <a:gd name="connsiteX4" fmla="*/ 3127761 w 4221622"/>
                <a:gd name="connsiteY4" fmla="*/ 450079 h 1937047"/>
                <a:gd name="connsiteX5" fmla="*/ 3837062 w 4221622"/>
                <a:gd name="connsiteY5" fmla="*/ 937189 h 1937047"/>
                <a:gd name="connsiteX6" fmla="*/ 4221622 w 4221622"/>
                <a:gd name="connsiteY6" fmla="*/ 1937047 h 193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1622" h="1937047">
                  <a:moveTo>
                    <a:pt x="0" y="5697"/>
                  </a:moveTo>
                  <a:cubicBezTo>
                    <a:pt x="158097" y="2848"/>
                    <a:pt x="316194" y="0"/>
                    <a:pt x="521293" y="5697"/>
                  </a:cubicBezTo>
                  <a:cubicBezTo>
                    <a:pt x="726392" y="11394"/>
                    <a:pt x="964250" y="17092"/>
                    <a:pt x="1230594" y="39881"/>
                  </a:cubicBezTo>
                  <a:cubicBezTo>
                    <a:pt x="1496938" y="62670"/>
                    <a:pt x="1803162" y="74064"/>
                    <a:pt x="2119357" y="142430"/>
                  </a:cubicBezTo>
                  <a:cubicBezTo>
                    <a:pt x="2435552" y="210796"/>
                    <a:pt x="2841477" y="317619"/>
                    <a:pt x="3127761" y="450079"/>
                  </a:cubicBezTo>
                  <a:cubicBezTo>
                    <a:pt x="3414045" y="582539"/>
                    <a:pt x="3654752" y="689361"/>
                    <a:pt x="3837062" y="937189"/>
                  </a:cubicBezTo>
                  <a:cubicBezTo>
                    <a:pt x="4019372" y="1185017"/>
                    <a:pt x="4120497" y="1561032"/>
                    <a:pt x="4221622" y="1937047"/>
                  </a:cubicBezTo>
                </a:path>
              </a:pathLst>
            </a:custGeom>
            <a:noFill/>
            <a:ln w="15875" cap="flat" cmpd="sng" algn="ctr">
              <a:solidFill>
                <a:schemeClr val="accent2"/>
              </a:solidFill>
              <a:prstDash val="dash"/>
              <a:round/>
              <a:headEnd type="none" w="lg" len="lg"/>
              <a:tailEnd type="triangle" w="sm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DF23F84-9ECC-D94C-BA3F-3134D9B9280E}"/>
                  </a:ext>
                </a:extLst>
              </p:cNvPr>
              <p:cNvSpPr/>
              <p:nvPr/>
            </p:nvSpPr>
            <p:spPr>
              <a:xfrm>
                <a:off x="1808730" y="1083445"/>
                <a:ext cx="5106783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DF23F84-9ECC-D94C-BA3F-3134D9B92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30" y="1083445"/>
                <a:ext cx="5106783" cy="666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21">
            <a:extLst>
              <a:ext uri="{FF2B5EF4-FFF2-40B4-BE49-F238E27FC236}">
                <a16:creationId xmlns:a16="http://schemas.microsoft.com/office/drawing/2014/main" id="{8517ABB7-C8AD-E94C-B8D6-C0E55C69C90B}"/>
              </a:ext>
            </a:extLst>
          </p:cNvPr>
          <p:cNvSpPr/>
          <p:nvPr/>
        </p:nvSpPr>
        <p:spPr>
          <a:xfrm>
            <a:off x="6515136" y="1936139"/>
            <a:ext cx="1714181" cy="398423"/>
          </a:xfrm>
          <a:prstGeom prst="rect">
            <a:avLst/>
          </a:prstGeom>
          <a:solidFill>
            <a:schemeClr val="accent2">
              <a:alpha val="38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待学习权重矩阵</a:t>
            </a:r>
            <a:endParaRPr 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B97EA8E-DE8C-D547-8168-B9BDED4DF3D0}"/>
              </a:ext>
            </a:extLst>
          </p:cNvPr>
          <p:cNvSpPr/>
          <p:nvPr/>
        </p:nvSpPr>
        <p:spPr>
          <a:xfrm>
            <a:off x="1703512" y="3114402"/>
            <a:ext cx="588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FF0000"/>
                </a:solidFill>
              </a:rPr>
              <a:t>x</a:t>
            </a:r>
            <a:r>
              <a:rPr kumimoji="1" lang="en-US" altLang="zh-CN" sz="1800" baseline="-25000" dirty="0">
                <a:solidFill>
                  <a:srgbClr val="FF0000"/>
                </a:solidFill>
              </a:rPr>
              <a:t>0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46" name="表格 10">
            <a:extLst>
              <a:ext uri="{FF2B5EF4-FFF2-40B4-BE49-F238E27FC236}">
                <a16:creationId xmlns:a16="http://schemas.microsoft.com/office/drawing/2014/main" id="{80704DC2-6BED-6C4E-939E-A4E1255A2BED}"/>
              </a:ext>
            </a:extLst>
          </p:cNvPr>
          <p:cNvGraphicFramePr>
            <a:graphicFrameLocks noGrp="1"/>
          </p:cNvGraphicFramePr>
          <p:nvPr/>
        </p:nvGraphicFramePr>
        <p:xfrm>
          <a:off x="1199456" y="2517122"/>
          <a:ext cx="986509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993">
                  <a:extLst>
                    <a:ext uri="{9D8B030D-6E8A-4147-A177-3AD203B41FA5}">
                      <a16:colId xmlns:a16="http://schemas.microsoft.com/office/drawing/2014/main" val="2042742681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2864838226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920779568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2393424714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461702472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417968273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854256978"/>
                    </a:ext>
                  </a:extLst>
                </a:gridCol>
              </a:tblGrid>
              <a:tr h="361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Node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Features1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Features2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Features3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Features4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Features5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kern="0" dirty="0"/>
                        <a:t>Features6</a:t>
                      </a:r>
                      <a:endParaRPr lang="zh-CN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031300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kumimoji="1" lang="en-US" altLang="zh-CN" sz="1800" b="1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549957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1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424989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2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258003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3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920322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4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551328"/>
                  </a:ext>
                </a:extLst>
              </a:tr>
              <a:tr h="361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1" dirty="0"/>
                        <a:t>x</a:t>
                      </a:r>
                      <a:r>
                        <a:rPr kumimoji="1" lang="en-US" altLang="zh-CN" sz="1800" b="1" baseline="-25000" dirty="0"/>
                        <a:t>5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66703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83EEA26A-BEC8-0C4C-AAF4-338B37468E0F}"/>
              </a:ext>
            </a:extLst>
          </p:cNvPr>
          <p:cNvGraphicFramePr>
            <a:graphicFrameLocks noGrp="1"/>
          </p:cNvGraphicFramePr>
          <p:nvPr/>
        </p:nvGraphicFramePr>
        <p:xfrm>
          <a:off x="1199456" y="5052346"/>
          <a:ext cx="98650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993">
                  <a:extLst>
                    <a:ext uri="{9D8B030D-6E8A-4147-A177-3AD203B41FA5}">
                      <a16:colId xmlns:a16="http://schemas.microsoft.com/office/drawing/2014/main" val="1111622715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1834586368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1141199092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2249047609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4265369859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45853678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2588753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Sum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FD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44312"/>
                  </a:ext>
                </a:extLst>
              </a:tr>
            </a:tbl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B711F889-51D3-8841-AE58-7135537DB4BD}"/>
              </a:ext>
            </a:extLst>
          </p:cNvPr>
          <p:cNvGraphicFramePr>
            <a:graphicFrameLocks noGrp="1"/>
          </p:cNvGraphicFramePr>
          <p:nvPr/>
        </p:nvGraphicFramePr>
        <p:xfrm>
          <a:off x="1199456" y="5405305"/>
          <a:ext cx="9865097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993">
                  <a:extLst>
                    <a:ext uri="{9D8B030D-6E8A-4147-A177-3AD203B41FA5}">
                      <a16:colId xmlns:a16="http://schemas.microsoft.com/office/drawing/2014/main" val="354133845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443047167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326792841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044786856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4096853104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1768508189"/>
                    </a:ext>
                  </a:extLst>
                </a:gridCol>
                <a:gridCol w="1380184">
                  <a:extLst>
                    <a:ext uri="{9D8B030D-6E8A-4147-A177-3AD203B41FA5}">
                      <a16:colId xmlns:a16="http://schemas.microsoft.com/office/drawing/2014/main" val="331180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Self-loop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0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257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表格 49">
                <a:extLst>
                  <a:ext uri="{FF2B5EF4-FFF2-40B4-BE49-F238E27FC236}">
                    <a16:creationId xmlns:a16="http://schemas.microsoft.com/office/drawing/2014/main" id="{544F57FE-C457-B042-9552-37696D150B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99456" y="5733256"/>
              <a:ext cx="986509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3993">
                      <a:extLst>
                        <a:ext uri="{9D8B030D-6E8A-4147-A177-3AD203B41FA5}">
                          <a16:colId xmlns:a16="http://schemas.microsoft.com/office/drawing/2014/main" val="2470648946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830765446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050840647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434248064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2833527879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507405222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5698562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ysClr val="windowText" lastClr="000000"/>
                              </a:solidFill>
                            </a:rPr>
                            <a:t>Symmetry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</a:rPr>
                            <a:t>1/</a:t>
                          </a:r>
                          <a:r>
                            <a:rPr kumimoji="1" lang="en-US" altLang="zh-CN" sz="18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1" lang="en-US" altLang="zh-CN" sz="1400" b="1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00" b="1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rad>
                            </m:oMath>
                          </a14:m>
                          <a:r>
                            <a:rPr kumimoji="1" lang="en-US" altLang="zh-CN" sz="1400" b="1" kern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90556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表格 49">
                <a:extLst>
                  <a:ext uri="{FF2B5EF4-FFF2-40B4-BE49-F238E27FC236}">
                    <a16:creationId xmlns:a16="http://schemas.microsoft.com/office/drawing/2014/main" id="{544F57FE-C457-B042-9552-37696D150B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2443033"/>
                  </p:ext>
                </p:extLst>
              </p:nvPr>
            </p:nvGraphicFramePr>
            <p:xfrm>
              <a:off x="1199456" y="5733256"/>
              <a:ext cx="986509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3993">
                      <a:extLst>
                        <a:ext uri="{9D8B030D-6E8A-4147-A177-3AD203B41FA5}">
                          <a16:colId xmlns:a16="http://schemas.microsoft.com/office/drawing/2014/main" val="2470648946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830765446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050840647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434248064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2833527879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507405222"/>
                        </a:ext>
                      </a:extLst>
                    </a:gridCol>
                    <a:gridCol w="1380184">
                      <a:extLst>
                        <a:ext uri="{9D8B030D-6E8A-4147-A177-3AD203B41FA5}">
                          <a16:colId xmlns:a16="http://schemas.microsoft.com/office/drawing/2014/main" val="35698562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ysClr val="windowText" lastClr="000000"/>
                              </a:solidFill>
                            </a:rPr>
                            <a:t>Symmetry</a:t>
                          </a:r>
                          <a:endParaRPr lang="zh-CN" altLang="en-US" sz="18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5596" t="-6667" r="-5009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5596" t="-6667" r="-4009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8519" t="-6667" r="-30463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4679" t="-6667" r="-20183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0E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90556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188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85273-2F9A-0C46-997F-CD65158E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GCN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与</a:t>
            </a:r>
            <a:r>
              <a:rPr lang="en-US" altLang="zh-CN" dirty="0">
                <a:ea typeface="SimHei" panose="02010609060101010101" pitchFamily="49" charset="-122"/>
              </a:rPr>
              <a:t>CNN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2C4CF-47EE-BC46-9549-517EE0483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80000"/>
            </a:pPr>
            <a:r>
              <a:rPr kumimoji="1" lang="en-US" altLang="zh-CN" sz="2800" dirty="0"/>
              <a:t>CNN</a:t>
            </a:r>
            <a:r>
              <a:rPr kumimoji="1" lang="zh-CN" altLang="en-US" sz="2800" dirty="0"/>
              <a:t>也是一种图卷积神经网络</a:t>
            </a:r>
            <a:r>
              <a:rPr kumimoji="1" lang="en-US" altLang="zh-CN" sz="2800" dirty="0"/>
              <a:t>(GCN)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聚合周围八个邻居节点和自身的特征信息</a:t>
            </a:r>
          </a:p>
          <a:p>
            <a:endParaRPr kumimoji="1"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569158-4AA9-8141-B2A2-7E5CDCB04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559" y="3356992"/>
            <a:ext cx="3375647" cy="246435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BB4A3D9-DD80-6E41-B9C9-E510D0A6920B}"/>
              </a:ext>
            </a:extLst>
          </p:cNvPr>
          <p:cNvSpPr/>
          <p:nvPr/>
        </p:nvSpPr>
        <p:spPr>
          <a:xfrm>
            <a:off x="7817264" y="3551051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DE41F76-ADCC-5B4B-9DB7-CD7696DE9EEA}"/>
              </a:ext>
            </a:extLst>
          </p:cNvPr>
          <p:cNvSpPr/>
          <p:nvPr/>
        </p:nvSpPr>
        <p:spPr>
          <a:xfrm>
            <a:off x="8681360" y="3546886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7C6D48F-0D4B-9847-9761-00DDFBC1595A}"/>
              </a:ext>
            </a:extLst>
          </p:cNvPr>
          <p:cNvSpPr/>
          <p:nvPr/>
        </p:nvSpPr>
        <p:spPr>
          <a:xfrm>
            <a:off x="7817264" y="4410982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2B5E96A-FBE4-EE4A-8D53-5133C6B439DF}"/>
              </a:ext>
            </a:extLst>
          </p:cNvPr>
          <p:cNvSpPr/>
          <p:nvPr/>
        </p:nvSpPr>
        <p:spPr>
          <a:xfrm>
            <a:off x="7817264" y="5270913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412B1D0-BFDD-A04F-80C9-7D90724B25B4}"/>
              </a:ext>
            </a:extLst>
          </p:cNvPr>
          <p:cNvSpPr/>
          <p:nvPr/>
        </p:nvSpPr>
        <p:spPr>
          <a:xfrm>
            <a:off x="8680184" y="4410982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502C0AE-2802-BC46-A029-78D38FE2D8A2}"/>
              </a:ext>
            </a:extLst>
          </p:cNvPr>
          <p:cNvSpPr/>
          <p:nvPr/>
        </p:nvSpPr>
        <p:spPr>
          <a:xfrm>
            <a:off x="8680184" y="5270913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5F6DDA1-5FCE-104A-BB4F-33A7AE70F018}"/>
              </a:ext>
            </a:extLst>
          </p:cNvPr>
          <p:cNvSpPr/>
          <p:nvPr/>
        </p:nvSpPr>
        <p:spPr>
          <a:xfrm>
            <a:off x="6954344" y="4410982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C786929-6852-8C44-A547-F460D2F5D325}"/>
              </a:ext>
            </a:extLst>
          </p:cNvPr>
          <p:cNvSpPr/>
          <p:nvPr/>
        </p:nvSpPr>
        <p:spPr>
          <a:xfrm>
            <a:off x="6954344" y="3546886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70210AB-46A6-EE43-B722-1599935BB54A}"/>
              </a:ext>
            </a:extLst>
          </p:cNvPr>
          <p:cNvSpPr/>
          <p:nvPr/>
        </p:nvSpPr>
        <p:spPr>
          <a:xfrm>
            <a:off x="6954344" y="5270913"/>
            <a:ext cx="360040" cy="3761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82836C3-2069-294E-93AA-271B5AB3E4A9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7997284" y="3927170"/>
            <a:ext cx="0" cy="48381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7786625-122E-0B4C-AEA4-4F488C37276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8124577" y="3867923"/>
            <a:ext cx="609510" cy="598140"/>
          </a:xfrm>
          <a:prstGeom prst="straightConnector1">
            <a:avLst/>
          </a:prstGeom>
          <a:ln w="38100">
            <a:solidFill>
              <a:srgbClr val="FF76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F17B887-89CD-A74F-9C81-604C5E8D9D7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8177304" y="4599041"/>
            <a:ext cx="502880" cy="0"/>
          </a:xfrm>
          <a:prstGeom prst="straightConnector1">
            <a:avLst/>
          </a:prstGeom>
          <a:ln w="38100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8820DC1-F599-8C45-AD79-59573BF6CC3C}"/>
              </a:ext>
            </a:extLst>
          </p:cNvPr>
          <p:cNvCxnSpPr>
            <a:cxnSpLocks/>
            <a:stCxn id="10" idx="1"/>
            <a:endCxn id="7" idx="5"/>
          </p:cNvCxnSpPr>
          <p:nvPr/>
        </p:nvCxnSpPr>
        <p:spPr>
          <a:xfrm flipH="1" flipV="1">
            <a:off x="8124577" y="4732020"/>
            <a:ext cx="608334" cy="59397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FAA9B32-35C7-324D-B236-82F21BEFFBA0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7997284" y="4787101"/>
            <a:ext cx="0" cy="483813"/>
          </a:xfrm>
          <a:prstGeom prst="straightConnector1">
            <a:avLst/>
          </a:prstGeom>
          <a:ln w="38100">
            <a:solidFill>
              <a:srgbClr val="03B0B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B995F7FD-020A-2244-9D90-AFB24A1B8529}"/>
              </a:ext>
            </a:extLst>
          </p:cNvPr>
          <p:cNvCxnSpPr>
            <a:cxnSpLocks/>
            <a:stCxn id="13" idx="7"/>
            <a:endCxn id="7" idx="3"/>
          </p:cNvCxnSpPr>
          <p:nvPr/>
        </p:nvCxnSpPr>
        <p:spPr>
          <a:xfrm flipV="1">
            <a:off x="7261657" y="4732020"/>
            <a:ext cx="608334" cy="59397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3AE33D3-BD84-3448-BEA1-1B557A7B7C7C}"/>
              </a:ext>
            </a:extLst>
          </p:cNvPr>
          <p:cNvCxnSpPr>
            <a:cxnSpLocks/>
            <a:stCxn id="11" idx="6"/>
            <a:endCxn id="7" idx="2"/>
          </p:cNvCxnSpPr>
          <p:nvPr/>
        </p:nvCxnSpPr>
        <p:spPr>
          <a:xfrm>
            <a:off x="7314384" y="4599041"/>
            <a:ext cx="502880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26FB227-EB86-344D-89C0-EFD842275563}"/>
              </a:ext>
            </a:extLst>
          </p:cNvPr>
          <p:cNvCxnSpPr>
            <a:cxnSpLocks/>
            <a:stCxn id="12" idx="5"/>
            <a:endCxn id="7" idx="1"/>
          </p:cNvCxnSpPr>
          <p:nvPr/>
        </p:nvCxnSpPr>
        <p:spPr>
          <a:xfrm>
            <a:off x="7261657" y="3867923"/>
            <a:ext cx="608334" cy="598140"/>
          </a:xfrm>
          <a:prstGeom prst="straightConnector1">
            <a:avLst/>
          </a:prstGeom>
          <a:ln w="38100">
            <a:solidFill>
              <a:srgbClr val="A6472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弧 21">
            <a:extLst>
              <a:ext uri="{FF2B5EF4-FFF2-40B4-BE49-F238E27FC236}">
                <a16:creationId xmlns:a16="http://schemas.microsoft.com/office/drawing/2014/main" id="{C073151A-093A-974D-A9F1-E99252DE7411}"/>
              </a:ext>
            </a:extLst>
          </p:cNvPr>
          <p:cNvSpPr/>
          <p:nvPr/>
        </p:nvSpPr>
        <p:spPr>
          <a:xfrm rot="5193084">
            <a:off x="7817340" y="4103625"/>
            <a:ext cx="359884" cy="280719"/>
          </a:xfrm>
          <a:prstGeom prst="arc">
            <a:avLst>
              <a:gd name="adj1" fmla="val 1487018"/>
              <a:gd name="adj2" fmla="val 20713265"/>
            </a:avLst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230688D-2FC9-F849-B44F-22625B2C26DB}"/>
                  </a:ext>
                </a:extLst>
              </p:cNvPr>
              <p:cNvSpPr txBox="1"/>
              <p:nvPr/>
            </p:nvSpPr>
            <p:spPr>
              <a:xfrm>
                <a:off x="7756115" y="3501008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230688D-2FC9-F849-B44F-22625B2C2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115" y="3501008"/>
                <a:ext cx="53196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FA6F99-833C-9743-9C41-47379689585D}"/>
                  </a:ext>
                </a:extLst>
              </p:cNvPr>
              <p:cNvSpPr txBox="1"/>
              <p:nvPr/>
            </p:nvSpPr>
            <p:spPr>
              <a:xfrm>
                <a:off x="8621172" y="3509432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FA6F99-833C-9743-9C41-47379689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172" y="3509432"/>
                <a:ext cx="531968" cy="400110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D450E21-A85E-F64B-A1E9-29B55EEF5769}"/>
                  </a:ext>
                </a:extLst>
              </p:cNvPr>
              <p:cNvSpPr txBox="1"/>
              <p:nvPr/>
            </p:nvSpPr>
            <p:spPr>
              <a:xfrm>
                <a:off x="8620584" y="4375052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D450E21-A85E-F64B-A1E9-29B55EEF5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584" y="4375052"/>
                <a:ext cx="531968" cy="40011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874E6F-4AB7-9248-BCE3-F38C772DD47B}"/>
                  </a:ext>
                </a:extLst>
              </p:cNvPr>
              <p:cNvSpPr txBox="1"/>
              <p:nvPr/>
            </p:nvSpPr>
            <p:spPr>
              <a:xfrm>
                <a:off x="8621790" y="5227210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874E6F-4AB7-9248-BCE3-F38C772DD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790" y="5227210"/>
                <a:ext cx="53196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7F1D810-A688-4348-AB4F-39789C0D642E}"/>
                  </a:ext>
                </a:extLst>
              </p:cNvPr>
              <p:cNvSpPr txBox="1"/>
              <p:nvPr/>
            </p:nvSpPr>
            <p:spPr>
              <a:xfrm>
                <a:off x="7754939" y="5234325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7F1D810-A688-4348-AB4F-39789C0D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939" y="5234325"/>
                <a:ext cx="531968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6A64938-1D84-CC49-A1DF-D5D0F2CAFF8F}"/>
                  </a:ext>
                </a:extLst>
              </p:cNvPr>
              <p:cNvSpPr txBox="1"/>
              <p:nvPr/>
            </p:nvSpPr>
            <p:spPr>
              <a:xfrm>
                <a:off x="6888088" y="5234325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6A64938-1D84-CC49-A1DF-D5D0F2CAF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5234325"/>
                <a:ext cx="531968" cy="400110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8ACCCA9-3CF2-3043-9CE2-3C9282B195DF}"/>
                  </a:ext>
                </a:extLst>
              </p:cNvPr>
              <p:cNvSpPr txBox="1"/>
              <p:nvPr/>
            </p:nvSpPr>
            <p:spPr>
              <a:xfrm>
                <a:off x="6889294" y="4370229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8ACCCA9-3CF2-3043-9CE2-3C9282B19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294" y="4370229"/>
                <a:ext cx="53196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1ACDED5-7751-EB40-BDFE-712BDD62FFE5}"/>
                  </a:ext>
                </a:extLst>
              </p:cNvPr>
              <p:cNvSpPr txBox="1"/>
              <p:nvPr/>
            </p:nvSpPr>
            <p:spPr>
              <a:xfrm>
                <a:off x="6894517" y="3509432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1ACDED5-7751-EB40-BDFE-712BDD62F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517" y="3509432"/>
                <a:ext cx="531968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24E4C9C-726E-054F-9A85-49FB4E06D7A5}"/>
                  </a:ext>
                </a:extLst>
              </p:cNvPr>
              <p:cNvSpPr txBox="1"/>
              <p:nvPr/>
            </p:nvSpPr>
            <p:spPr>
              <a:xfrm>
                <a:off x="7754939" y="4382825"/>
                <a:ext cx="53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24E4C9C-726E-054F-9A85-49FB4E06D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939" y="4382825"/>
                <a:ext cx="53196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F145BBB-DF16-E64D-8BEF-7D23E8D5CC27}"/>
                  </a:ext>
                </a:extLst>
              </p:cNvPr>
              <p:cNvSpPr txBox="1"/>
              <p:nvPr/>
            </p:nvSpPr>
            <p:spPr>
              <a:xfrm>
                <a:off x="7085452" y="3910539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F145BBB-DF16-E64D-8BEF-7D23E8D5C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452" y="3910539"/>
                <a:ext cx="53196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4E514F2-8278-6E40-AC15-833F0D38912D}"/>
                  </a:ext>
                </a:extLst>
              </p:cNvPr>
              <p:cNvSpPr txBox="1"/>
              <p:nvPr/>
            </p:nvSpPr>
            <p:spPr>
              <a:xfrm>
                <a:off x="7909181" y="3826745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4E514F2-8278-6E40-AC15-833F0D389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181" y="3826745"/>
                <a:ext cx="5319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1425A40-9FBA-8546-B20C-B6B98F17FFFE}"/>
                  </a:ext>
                </a:extLst>
              </p:cNvPr>
              <p:cNvSpPr txBox="1"/>
              <p:nvPr/>
            </p:nvSpPr>
            <p:spPr>
              <a:xfrm>
                <a:off x="8402798" y="3953245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1425A40-9FBA-8546-B20C-B6B98F17F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798" y="3953245"/>
                <a:ext cx="5319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0DBFD36-06CF-9445-800F-31AFEE091861}"/>
                  </a:ext>
                </a:extLst>
              </p:cNvPr>
              <p:cNvSpPr txBox="1"/>
              <p:nvPr/>
            </p:nvSpPr>
            <p:spPr>
              <a:xfrm>
                <a:off x="8242554" y="4253240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0DBFD36-06CF-9445-800F-31AFEE09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554" y="4253240"/>
                <a:ext cx="5319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E3D5203-401F-EC48-B006-F6E7FC2576FA}"/>
                  </a:ext>
                </a:extLst>
              </p:cNvPr>
              <p:cNvSpPr txBox="1"/>
              <p:nvPr/>
            </p:nvSpPr>
            <p:spPr>
              <a:xfrm>
                <a:off x="8304596" y="4752937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E3D5203-401F-EC48-B006-F6E7FC257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96" y="4752937"/>
                <a:ext cx="53196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BEDBE6B-0015-2F4D-8046-84A97C7AAADF}"/>
                  </a:ext>
                </a:extLst>
              </p:cNvPr>
              <p:cNvSpPr txBox="1"/>
              <p:nvPr/>
            </p:nvSpPr>
            <p:spPr>
              <a:xfrm>
                <a:off x="7891968" y="4893562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BEDBE6B-0015-2F4D-8046-84A97C7AA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968" y="4893562"/>
                <a:ext cx="53196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B2C9AC9-86D8-3E42-B168-28DEEF2BF98D}"/>
                  </a:ext>
                </a:extLst>
              </p:cNvPr>
              <p:cNvSpPr txBox="1"/>
              <p:nvPr/>
            </p:nvSpPr>
            <p:spPr>
              <a:xfrm>
                <a:off x="7134364" y="4775257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B2C9AC9-86D8-3E42-B168-28DEEF2BF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364" y="4775257"/>
                <a:ext cx="53196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7CCF6AE-FD7C-E941-AE3A-880A3689B95A}"/>
                  </a:ext>
                </a:extLst>
              </p:cNvPr>
              <p:cNvSpPr txBox="1"/>
              <p:nvPr/>
            </p:nvSpPr>
            <p:spPr>
              <a:xfrm>
                <a:off x="7214579" y="4268033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7CCF6AE-FD7C-E941-AE3A-880A3689B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579" y="4268033"/>
                <a:ext cx="53196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91788D9-7989-C843-8FD8-F287F45A691B}"/>
                  </a:ext>
                </a:extLst>
              </p:cNvPr>
              <p:cNvSpPr txBox="1"/>
              <p:nvPr/>
            </p:nvSpPr>
            <p:spPr>
              <a:xfrm>
                <a:off x="7487108" y="3855327"/>
                <a:ext cx="5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91788D9-7989-C843-8FD8-F287F45A6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108" y="3855327"/>
                <a:ext cx="53196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C2FE2A12-A327-280F-7494-DC2C9E948658}"/>
              </a:ext>
            </a:extLst>
          </p:cNvPr>
          <p:cNvSpPr txBox="1"/>
          <p:nvPr/>
        </p:nvSpPr>
        <p:spPr>
          <a:xfrm>
            <a:off x="772848" y="6581001"/>
            <a:ext cx="106571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b="0" i="0" dirty="0">
                <a:effectLst/>
                <a:cs typeface="Times New Roman" panose="02020603050405020304" pitchFamily="18" charset="0"/>
              </a:rPr>
              <a:t>Source: http://</a:t>
            </a:r>
            <a:r>
              <a:rPr lang="en" altLang="zh-CN" sz="1200" b="0" i="0" dirty="0" err="1">
                <a:effectLst/>
                <a:cs typeface="Times New Roman" panose="02020603050405020304" pitchFamily="18" charset="0"/>
              </a:rPr>
              <a:t>deeplearning.stanford.edu</a:t>
            </a:r>
            <a:r>
              <a:rPr lang="en" altLang="zh-CN" sz="1200" b="0" i="0" dirty="0">
                <a:effectLst/>
                <a:cs typeface="Times New Roman" panose="02020603050405020304" pitchFamily="18" charset="0"/>
              </a:rPr>
              <a:t>/tutorial/supervised/</a:t>
            </a:r>
            <a:r>
              <a:rPr lang="en" altLang="zh-CN" sz="1200" b="0" i="0" dirty="0" err="1">
                <a:effectLst/>
                <a:cs typeface="Times New Roman" panose="02020603050405020304" pitchFamily="18" charset="0"/>
              </a:rPr>
              <a:t>FeatureExtractionUsingConvolution</a:t>
            </a:r>
            <a:r>
              <a:rPr lang="en" altLang="zh-CN" sz="1200" b="0" i="0" dirty="0">
                <a:effectLst/>
                <a:cs typeface="Times New Roman" panose="02020603050405020304" pitchFamily="18" charset="0"/>
              </a:rPr>
              <a:t>/ 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450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CAS">
  <a:themeElements>
    <a:clrScheme name="CAS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CA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136315</TotalTime>
  <Words>3923</Words>
  <Application>Microsoft Macintosh PowerPoint</Application>
  <PresentationFormat>宽屏</PresentationFormat>
  <Paragraphs>686</Paragraphs>
  <Slides>48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Arial Unicode MS</vt:lpstr>
      <vt:lpstr>宋体</vt:lpstr>
      <vt:lpstr>Microsoft YaHei</vt:lpstr>
      <vt:lpstr>SimHei</vt:lpstr>
      <vt:lpstr>SimHei</vt:lpstr>
      <vt:lpstr>Arial</vt:lpstr>
      <vt:lpstr>Arial Black</vt:lpstr>
      <vt:lpstr>Calibri</vt:lpstr>
      <vt:lpstr>Cambria Math</vt:lpstr>
      <vt:lpstr>Corbel</vt:lpstr>
      <vt:lpstr>Georgia</vt:lpstr>
      <vt:lpstr>Times New Roman</vt:lpstr>
      <vt:lpstr>Wingdings</vt:lpstr>
      <vt:lpstr>CAS</vt:lpstr>
      <vt:lpstr>PowerPoint 演示文稿</vt:lpstr>
      <vt:lpstr>报告提纲</vt:lpstr>
      <vt:lpstr>图结构无处不在</vt:lpstr>
      <vt:lpstr>图机器学习发展历史</vt:lpstr>
      <vt:lpstr>图机器学习</vt:lpstr>
      <vt:lpstr>图机器学习与传统机器学习的区别</vt:lpstr>
      <vt:lpstr>图神经网络</vt:lpstr>
      <vt:lpstr>GCN消息消息传播框架</vt:lpstr>
      <vt:lpstr>GCN与CNN</vt:lpstr>
      <vt:lpstr>图机器学习的应用</vt:lpstr>
      <vt:lpstr>图机器学习的应用</vt:lpstr>
      <vt:lpstr>报告提纲</vt:lpstr>
      <vt:lpstr>图机器学习近期工作</vt:lpstr>
      <vt:lpstr>谱域图神经网络-图滤波器</vt:lpstr>
      <vt:lpstr>谱域图神经网络</vt:lpstr>
      <vt:lpstr>谱域图神经网络-最新进展</vt:lpstr>
      <vt:lpstr>图机器学习近期工作</vt:lpstr>
      <vt:lpstr>背景</vt:lpstr>
      <vt:lpstr>PolyGCL框架</vt:lpstr>
      <vt:lpstr>实验结果</vt:lpstr>
      <vt:lpstr>实验结果</vt:lpstr>
      <vt:lpstr>图机器学习近期工作</vt:lpstr>
      <vt:lpstr>PolyFormer</vt:lpstr>
      <vt:lpstr>PolyFormer</vt:lpstr>
      <vt:lpstr>PolyFormer</vt:lpstr>
      <vt:lpstr>PolyFormer</vt:lpstr>
      <vt:lpstr>PolyFormer</vt:lpstr>
      <vt:lpstr>图机器学习近期工作</vt:lpstr>
      <vt:lpstr>背景</vt:lpstr>
      <vt:lpstr>现有工作问题</vt:lpstr>
      <vt:lpstr>PSHGCN框架</vt:lpstr>
      <vt:lpstr>实验结果</vt:lpstr>
      <vt:lpstr>实验结果</vt:lpstr>
      <vt:lpstr>图机器学习近期工作</vt:lpstr>
      <vt:lpstr>背景</vt:lpstr>
      <vt:lpstr>背景</vt:lpstr>
      <vt:lpstr>Text-level GIA 探索</vt:lpstr>
      <vt:lpstr>Text-level GIA 实验</vt:lpstr>
      <vt:lpstr>Text-level GIA 实验</vt:lpstr>
      <vt:lpstr>防御方策略</vt:lpstr>
      <vt:lpstr>图机器学习近期工作</vt:lpstr>
      <vt:lpstr>背景</vt:lpstr>
      <vt:lpstr>EquiPocket框架</vt:lpstr>
      <vt:lpstr>实验结果</vt:lpstr>
      <vt:lpstr>实验结果</vt:lpstr>
      <vt:lpstr>总结与展望</vt:lpstr>
      <vt:lpstr>团队成员和合作者</vt:lpstr>
      <vt:lpstr>谢谢! Q&amp;A</vt:lpstr>
    </vt:vector>
  </TitlesOfParts>
  <Company>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L.Su</dc:creator>
  <cp:lastModifiedBy>Zhewei Wei</cp:lastModifiedBy>
  <cp:revision>7277</cp:revision>
  <cp:lastPrinted>2014-06-10T00:11:33Z</cp:lastPrinted>
  <dcterms:created xsi:type="dcterms:W3CDTF">2009-06-29T05:49:26Z</dcterms:created>
  <dcterms:modified xsi:type="dcterms:W3CDTF">2024-09-27T06:16:48Z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